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 id="2147483732" r:id="rId2"/>
    <p:sldMasterId id="2147483749" r:id="rId3"/>
    <p:sldMasterId id="2147483779" r:id="rId4"/>
    <p:sldMasterId id="2147483791" r:id="rId5"/>
    <p:sldMasterId id="2147483803" r:id="rId6"/>
    <p:sldMasterId id="2147483815" r:id="rId7"/>
  </p:sldMasterIdLst>
  <p:notesMasterIdLst>
    <p:notesMasterId r:id="rId26"/>
  </p:notesMasterIdLst>
  <p:sldIdLst>
    <p:sldId id="347" r:id="rId8"/>
    <p:sldId id="287" r:id="rId9"/>
    <p:sldId id="257" r:id="rId10"/>
    <p:sldId id="260" r:id="rId11"/>
    <p:sldId id="340" r:id="rId12"/>
    <p:sldId id="299" r:id="rId13"/>
    <p:sldId id="288" r:id="rId14"/>
    <p:sldId id="266" r:id="rId15"/>
    <p:sldId id="343" r:id="rId16"/>
    <p:sldId id="344" r:id="rId17"/>
    <p:sldId id="348" r:id="rId18"/>
    <p:sldId id="345" r:id="rId19"/>
    <p:sldId id="349" r:id="rId20"/>
    <p:sldId id="275" r:id="rId21"/>
    <p:sldId id="346" r:id="rId22"/>
    <p:sldId id="270" r:id="rId23"/>
    <p:sldId id="271" r:id="rId24"/>
    <p:sldId id="32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RN19CS027 BALESH S" initials="1BS" lastIdx="1" clrIdx="0">
    <p:extLst>
      <p:ext uri="{19B8F6BF-5375-455C-9EA6-DF929625EA0E}">
        <p15:presenceInfo xmlns:p15="http://schemas.microsoft.com/office/powerpoint/2012/main" userId="8c523651dcbfa2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342C22"/>
    <a:srgbClr val="3A3128"/>
    <a:srgbClr val="2B5FF3"/>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44" autoAdjust="0"/>
    <p:restoredTop sz="99822" autoAdjust="0"/>
  </p:normalViewPr>
  <p:slideViewPr>
    <p:cSldViewPr>
      <p:cViewPr varScale="1">
        <p:scale>
          <a:sx n="91" d="100"/>
          <a:sy n="91" d="100"/>
        </p:scale>
        <p:origin x="67" y="13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73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4T23:01:19.722" idx="1">
    <p:pos x="375" y="4032"/>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F9B3BC-7FCA-4166-96E5-654288EED0B0}" type="datetimeFigureOut">
              <a:rPr lang="en-US" smtClean="0"/>
              <a:pPr/>
              <a:t>5/24/2022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96B92D-2A32-4C16-979B-071562DB202E}" type="slidenum">
              <a:rPr lang="en-US" smtClean="0"/>
              <a:pPr/>
              <a:t>‹#›</a:t>
            </a:fld>
            <a:endParaRPr lang="en-US" dirty="0"/>
          </a:p>
        </p:txBody>
      </p:sp>
    </p:spTree>
    <p:extLst>
      <p:ext uri="{BB962C8B-B14F-4D97-AF65-F5344CB8AC3E}">
        <p14:creationId xmlns:p14="http://schemas.microsoft.com/office/powerpoint/2010/main" val="726847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a:t>
            </a:fld>
            <a:endParaRPr lang="en-US" dirty="0"/>
          </a:p>
        </p:txBody>
      </p:sp>
    </p:spTree>
    <p:extLst>
      <p:ext uri="{BB962C8B-B14F-4D97-AF65-F5344CB8AC3E}">
        <p14:creationId xmlns:p14="http://schemas.microsoft.com/office/powerpoint/2010/main" val="265271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9</a:t>
            </a:fld>
            <a:endParaRPr lang="en-US" dirty="0"/>
          </a:p>
        </p:txBody>
      </p:sp>
    </p:spTree>
    <p:extLst>
      <p:ext uri="{BB962C8B-B14F-4D97-AF65-F5344CB8AC3E}">
        <p14:creationId xmlns:p14="http://schemas.microsoft.com/office/powerpoint/2010/main" val="2620319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10</a:t>
            </a:fld>
            <a:endParaRPr lang="en-US" dirty="0"/>
          </a:p>
        </p:txBody>
      </p:sp>
    </p:spTree>
    <p:extLst>
      <p:ext uri="{BB962C8B-B14F-4D97-AF65-F5344CB8AC3E}">
        <p14:creationId xmlns:p14="http://schemas.microsoft.com/office/powerpoint/2010/main" val="1296442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11</a:t>
            </a:fld>
            <a:endParaRPr lang="en-US" dirty="0"/>
          </a:p>
        </p:txBody>
      </p:sp>
    </p:spTree>
    <p:extLst>
      <p:ext uri="{BB962C8B-B14F-4D97-AF65-F5344CB8AC3E}">
        <p14:creationId xmlns:p14="http://schemas.microsoft.com/office/powerpoint/2010/main" val="1296442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12</a:t>
            </a:fld>
            <a:endParaRPr lang="en-US" dirty="0"/>
          </a:p>
        </p:txBody>
      </p:sp>
    </p:spTree>
    <p:extLst>
      <p:ext uri="{BB962C8B-B14F-4D97-AF65-F5344CB8AC3E}">
        <p14:creationId xmlns:p14="http://schemas.microsoft.com/office/powerpoint/2010/main" val="229628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13</a:t>
            </a:fld>
            <a:endParaRPr lang="en-US" dirty="0"/>
          </a:p>
        </p:txBody>
      </p:sp>
    </p:spTree>
    <p:extLst>
      <p:ext uri="{BB962C8B-B14F-4D97-AF65-F5344CB8AC3E}">
        <p14:creationId xmlns:p14="http://schemas.microsoft.com/office/powerpoint/2010/main" val="229628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14</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15</a:t>
            </a:fld>
            <a:endParaRPr lang="en-US" dirty="0"/>
          </a:p>
        </p:txBody>
      </p:sp>
    </p:spTree>
    <p:extLst>
      <p:ext uri="{BB962C8B-B14F-4D97-AF65-F5344CB8AC3E}">
        <p14:creationId xmlns:p14="http://schemas.microsoft.com/office/powerpoint/2010/main" val="1963588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r>
              <a:rPr lang="en-US"/>
              <a:t>VIII Semester, Department of ISE, RNSIT</a:t>
            </a:r>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2021 - 2022</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5B4F5413-E548-45A8-B9DD-11B71454D5CA}"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2073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93049399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23214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7697216"/>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462095519"/>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621258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718196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9046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0693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890176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03444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7448554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994220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686297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86968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VIII Semester, Department of ISE, RNSIT</a:t>
            </a:r>
            <a:endParaRPr lang="en-US" dirty="0"/>
          </a:p>
        </p:txBody>
      </p:sp>
      <p:sp>
        <p:nvSpPr>
          <p:cNvPr id="4" name="Footer Placeholder 3"/>
          <p:cNvSpPr>
            <a:spLocks noGrp="1"/>
          </p:cNvSpPr>
          <p:nvPr>
            <p:ph type="ftr" sz="quarter" idx="11"/>
          </p:nvPr>
        </p:nvSpPr>
        <p:spPr/>
        <p:txBody>
          <a:bodyPr/>
          <a:lstStyle/>
          <a:p>
            <a:r>
              <a:rPr lang="en-US"/>
              <a:t>2021 - 2022</a:t>
            </a:r>
            <a:endParaRPr lang="en-US" dirty="0"/>
          </a:p>
        </p:txBody>
      </p:sp>
      <p:sp>
        <p:nvSpPr>
          <p:cNvPr id="5" name="Slide Number Placeholder 4"/>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8345458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VIII Semester, Department of ISE, RNSIT</a:t>
            </a:r>
            <a:endParaRPr lang="en-US" dirty="0"/>
          </a:p>
        </p:txBody>
      </p:sp>
      <p:sp>
        <p:nvSpPr>
          <p:cNvPr id="3" name="Footer Placeholder 2"/>
          <p:cNvSpPr>
            <a:spLocks noGrp="1"/>
          </p:cNvSpPr>
          <p:nvPr>
            <p:ph type="ftr" sz="quarter" idx="11"/>
          </p:nvPr>
        </p:nvSpPr>
        <p:spPr/>
        <p:txBody>
          <a:bodyPr/>
          <a:lstStyle/>
          <a:p>
            <a:r>
              <a:rPr lang="en-US"/>
              <a:t>2021 - 2022</a:t>
            </a:r>
            <a:endParaRPr lang="en-US" dirty="0"/>
          </a:p>
        </p:txBody>
      </p:sp>
      <p:sp>
        <p:nvSpPr>
          <p:cNvPr id="4" name="Slide Number Placeholder 3"/>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299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563046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1500799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605883852"/>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40266970"/>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416106940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8870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18378246"/>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422773302"/>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42892170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0640160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r>
              <a:rPr lang="en-US"/>
              <a:t>VIII Semester, Department of ISE, RNSIT</a:t>
            </a:r>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2021 - 2022</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5B4F5413-E548-45A8-B9DD-11B71454D5CA}" type="slidenum">
              <a:rPr lang="en-US" smtClean="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18934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5279056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32918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5261140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5661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VIII Semester, Department of ISE, RNSIT</a:t>
            </a:r>
            <a:endParaRPr lang="en-US" dirty="0"/>
          </a:p>
        </p:txBody>
      </p:sp>
      <p:sp>
        <p:nvSpPr>
          <p:cNvPr id="4" name="Footer Placeholder 3"/>
          <p:cNvSpPr>
            <a:spLocks noGrp="1"/>
          </p:cNvSpPr>
          <p:nvPr>
            <p:ph type="ftr" sz="quarter" idx="11"/>
          </p:nvPr>
        </p:nvSpPr>
        <p:spPr/>
        <p:txBody>
          <a:bodyPr/>
          <a:lstStyle/>
          <a:p>
            <a:r>
              <a:rPr lang="en-US"/>
              <a:t>2021 - 2022</a:t>
            </a:r>
            <a:endParaRPr lang="en-US" dirty="0"/>
          </a:p>
        </p:txBody>
      </p:sp>
      <p:sp>
        <p:nvSpPr>
          <p:cNvPr id="5" name="Slide Number Placeholder 4"/>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513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409090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VIII Semester, Department of ISE, RNSIT</a:t>
            </a:r>
            <a:endParaRPr lang="en-US" dirty="0"/>
          </a:p>
        </p:txBody>
      </p:sp>
      <p:sp>
        <p:nvSpPr>
          <p:cNvPr id="3" name="Footer Placeholder 2"/>
          <p:cNvSpPr>
            <a:spLocks noGrp="1"/>
          </p:cNvSpPr>
          <p:nvPr>
            <p:ph type="ftr" sz="quarter" idx="11"/>
          </p:nvPr>
        </p:nvSpPr>
        <p:spPr/>
        <p:txBody>
          <a:bodyPr/>
          <a:lstStyle/>
          <a:p>
            <a:r>
              <a:rPr lang="en-US"/>
              <a:t>2021 - 2022</a:t>
            </a:r>
            <a:endParaRPr lang="en-US" dirty="0"/>
          </a:p>
        </p:txBody>
      </p:sp>
      <p:sp>
        <p:nvSpPr>
          <p:cNvPr id="4" name="Slide Number Placeholder 3"/>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1400462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1014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8385609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4046135202"/>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4350680"/>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5285229"/>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588873413"/>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869259"/>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683930"/>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818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78796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2951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844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4059123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0194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3881889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9665185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VIII Semester, Department of ISE, RNSIT</a:t>
            </a:r>
            <a:endParaRPr lang="en-US" dirty="0"/>
          </a:p>
        </p:txBody>
      </p:sp>
      <p:sp>
        <p:nvSpPr>
          <p:cNvPr id="4" name="Footer Placeholder 3"/>
          <p:cNvSpPr>
            <a:spLocks noGrp="1"/>
          </p:cNvSpPr>
          <p:nvPr>
            <p:ph type="ftr" sz="quarter" idx="11"/>
          </p:nvPr>
        </p:nvSpPr>
        <p:spPr/>
        <p:txBody>
          <a:bodyPr/>
          <a:lstStyle/>
          <a:p>
            <a:r>
              <a:rPr lang="en-US"/>
              <a:t>2021 - 2022</a:t>
            </a:r>
            <a:endParaRPr lang="en-US" dirty="0"/>
          </a:p>
        </p:txBody>
      </p:sp>
      <p:sp>
        <p:nvSpPr>
          <p:cNvPr id="5" name="Slide Number Placeholder 4"/>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588732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1160954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VIII Semester, Department of ISE, RNSIT</a:t>
            </a:r>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2021 - 2022</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41818037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472399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VIII Semester, Department of ISE, RNSIT</a:t>
            </a:r>
            <a:endParaRPr lang="en-US" dirty="0"/>
          </a:p>
        </p:txBody>
      </p:sp>
      <p:sp>
        <p:nvSpPr>
          <p:cNvPr id="4" name="Footer Placeholder 3"/>
          <p:cNvSpPr>
            <a:spLocks noGrp="1"/>
          </p:cNvSpPr>
          <p:nvPr>
            <p:ph type="ftr" sz="quarter" idx="11"/>
          </p:nvPr>
        </p:nvSpPr>
        <p:spPr/>
        <p:txBody>
          <a:bodyPr/>
          <a:lstStyle/>
          <a:p>
            <a:r>
              <a:rPr lang="en-US"/>
              <a:t>2021 - 2022</a:t>
            </a:r>
            <a:endParaRPr lang="en-US" dirty="0"/>
          </a:p>
        </p:txBody>
      </p:sp>
      <p:sp>
        <p:nvSpPr>
          <p:cNvPr id="5" name="Slide Number Placeholder 4"/>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57185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5693049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6933967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748272704"/>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9739862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939262065"/>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US"/>
              <a:t>VIII Semester, Department of ISE, RNSIT</a:t>
            </a:r>
            <a:endParaRPr lang="en-US" dirty="0"/>
          </a:p>
        </p:txBody>
      </p:sp>
      <p:sp>
        <p:nvSpPr>
          <p:cNvPr id="9" name="Footer Placeholder 8"/>
          <p:cNvSpPr>
            <a:spLocks noGrp="1"/>
          </p:cNvSpPr>
          <p:nvPr>
            <p:ph type="ftr" sz="quarter" idx="11"/>
          </p:nvPr>
        </p:nvSpPr>
        <p:spPr/>
        <p:txBody>
          <a:bodyPr/>
          <a:lstStyle/>
          <a:p>
            <a:r>
              <a:rPr lang="en-US"/>
              <a:t>2021 - 2022</a:t>
            </a:r>
            <a:endParaRPr lang="en-US" dirty="0"/>
          </a:p>
        </p:txBody>
      </p:sp>
      <p:sp>
        <p:nvSpPr>
          <p:cNvPr id="10" name="Slide Number Placeholder 9"/>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0878465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316236"/>
      </p:ext>
    </p:extLst>
  </p:cSld>
  <p:clrMapOvr>
    <a:masterClrMapping/>
  </p:clrMapOvr>
  <p:hf hdr="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VIII Semester, Department of ISE, RNSIT</a:t>
            </a:r>
            <a:endParaRPr lang="en-US" dirty="0"/>
          </a:p>
        </p:txBody>
      </p:sp>
      <p:sp>
        <p:nvSpPr>
          <p:cNvPr id="4" name="Footer Placeholder 3"/>
          <p:cNvSpPr>
            <a:spLocks noGrp="1"/>
          </p:cNvSpPr>
          <p:nvPr>
            <p:ph type="ftr" sz="quarter" idx="11"/>
          </p:nvPr>
        </p:nvSpPr>
        <p:spPr/>
        <p:txBody>
          <a:bodyPr/>
          <a:lstStyle/>
          <a:p>
            <a:r>
              <a:rPr lang="en-US"/>
              <a:t>2021 - 2022</a:t>
            </a:r>
            <a:endParaRPr lang="en-US" dirty="0"/>
          </a:p>
        </p:txBody>
      </p:sp>
      <p:sp>
        <p:nvSpPr>
          <p:cNvPr id="5" name="Slide Number Placeholder 4"/>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923769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VIII Semester, Department of ISE, RNSIT</a:t>
            </a:r>
            <a:endParaRPr lang="en-US" dirty="0"/>
          </a:p>
        </p:txBody>
      </p:sp>
      <p:sp>
        <p:nvSpPr>
          <p:cNvPr id="3" name="Footer Placeholder 2"/>
          <p:cNvSpPr>
            <a:spLocks noGrp="1"/>
          </p:cNvSpPr>
          <p:nvPr>
            <p:ph type="ftr" sz="quarter" idx="11"/>
          </p:nvPr>
        </p:nvSpPr>
        <p:spPr/>
        <p:txBody>
          <a:bodyPr/>
          <a:lstStyle/>
          <a:p>
            <a:r>
              <a:rPr lang="en-US"/>
              <a:t>2021 - 2022</a:t>
            </a:r>
            <a:endParaRPr lang="en-US" dirty="0"/>
          </a:p>
        </p:txBody>
      </p:sp>
      <p:sp>
        <p:nvSpPr>
          <p:cNvPr id="4" name="Slide Number Placeholder 3"/>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1750262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r>
              <a:rPr lang="en-US"/>
              <a:t>VIII Semester, Department of ISE, RNSIT</a:t>
            </a:r>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2021 - 2022</a:t>
            </a:r>
            <a:endParaRPr lang="en-US" dirty="0"/>
          </a:p>
        </p:txBody>
      </p:sp>
      <p:sp>
        <p:nvSpPr>
          <p:cNvPr id="11" name="Slide Number Placeholder 10"/>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047778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VIII Semester, Department of ISE, RNSIT</a:t>
            </a:r>
            <a:endParaRPr lang="en-US" dirty="0"/>
          </a:p>
        </p:txBody>
      </p:sp>
      <p:sp>
        <p:nvSpPr>
          <p:cNvPr id="3" name="Footer Placeholder 2"/>
          <p:cNvSpPr>
            <a:spLocks noGrp="1"/>
          </p:cNvSpPr>
          <p:nvPr>
            <p:ph type="ftr" sz="quarter" idx="11"/>
          </p:nvPr>
        </p:nvSpPr>
        <p:spPr/>
        <p:txBody>
          <a:bodyPr/>
          <a:lstStyle/>
          <a:p>
            <a:r>
              <a:rPr lang="en-US"/>
              <a:t>2021 - 2022</a:t>
            </a:r>
            <a:endParaRPr lang="en-US" dirty="0"/>
          </a:p>
        </p:txBody>
      </p:sp>
      <p:sp>
        <p:nvSpPr>
          <p:cNvPr id="4" name="Slide Number Placeholder 3"/>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619087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VIII Semester, Department of ISE, RNSIT</a:t>
            </a:r>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2021 - 2022</a:t>
            </a:r>
            <a:endParaRPr lang="en-US" dirty="0"/>
          </a:p>
        </p:txBody>
      </p:sp>
      <p:sp>
        <p:nvSpPr>
          <p:cNvPr id="10" name="Slide Number Placeholder 9"/>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8615150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41947644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0741024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5234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2042537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1670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4941380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046634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VIII Semester, Department of ISE, RNSIT</a:t>
            </a:r>
            <a:endParaRPr lang="en-US" dirty="0"/>
          </a:p>
        </p:txBody>
      </p:sp>
      <p:sp>
        <p:nvSpPr>
          <p:cNvPr id="4" name="Footer Placeholder 3"/>
          <p:cNvSpPr>
            <a:spLocks noGrp="1"/>
          </p:cNvSpPr>
          <p:nvPr>
            <p:ph type="ftr" sz="quarter" idx="11"/>
          </p:nvPr>
        </p:nvSpPr>
        <p:spPr/>
        <p:txBody>
          <a:bodyPr/>
          <a:lstStyle/>
          <a:p>
            <a:r>
              <a:rPr lang="en-US"/>
              <a:t>2021 - 2022</a:t>
            </a:r>
            <a:endParaRPr lang="en-US" dirty="0"/>
          </a:p>
        </p:txBody>
      </p:sp>
      <p:sp>
        <p:nvSpPr>
          <p:cNvPr id="5" name="Slide Number Placeholder 4"/>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4040688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VIII Semester, Department of ISE, RNSIT</a:t>
            </a:r>
            <a:endParaRPr lang="en-US" dirty="0"/>
          </a:p>
        </p:txBody>
      </p:sp>
      <p:sp>
        <p:nvSpPr>
          <p:cNvPr id="3" name="Footer Placeholder 2"/>
          <p:cNvSpPr>
            <a:spLocks noGrp="1"/>
          </p:cNvSpPr>
          <p:nvPr>
            <p:ph type="ftr" sz="quarter" idx="11"/>
          </p:nvPr>
        </p:nvSpPr>
        <p:spPr/>
        <p:txBody>
          <a:bodyPr/>
          <a:lstStyle/>
          <a:p>
            <a:r>
              <a:rPr lang="en-US"/>
              <a:t>2021 - 2022</a:t>
            </a:r>
            <a:endParaRPr lang="en-US" dirty="0"/>
          </a:p>
        </p:txBody>
      </p:sp>
      <p:sp>
        <p:nvSpPr>
          <p:cNvPr id="4" name="Slide Number Placeholder 3"/>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05556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66315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4283095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7028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8543475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5764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2021 - 2022</a:t>
            </a:r>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5B4F5413-E548-45A8-B9DD-11B71454D5CA}"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1599713"/>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0792025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46396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8982828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VIII Semester, Department of ISE, RNSIT</a:t>
            </a:r>
            <a:endParaRPr lang="en-US" dirty="0"/>
          </a:p>
        </p:txBody>
      </p:sp>
      <p:sp>
        <p:nvSpPr>
          <p:cNvPr id="8" name="Footer Placeholder 7"/>
          <p:cNvSpPr>
            <a:spLocks noGrp="1"/>
          </p:cNvSpPr>
          <p:nvPr>
            <p:ph type="ftr" sz="quarter" idx="11"/>
          </p:nvPr>
        </p:nvSpPr>
        <p:spPr/>
        <p:txBody>
          <a:bodyPr/>
          <a:lstStyle/>
          <a:p>
            <a:r>
              <a:rPr lang="en-US"/>
              <a:t>2021 - 2022</a:t>
            </a:r>
            <a:endParaRPr lang="en-US" dirty="0"/>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5952630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VIII Semester, Department of ISE, RNSIT</a:t>
            </a:r>
            <a:endParaRPr lang="en-US" dirty="0"/>
          </a:p>
        </p:txBody>
      </p:sp>
      <p:sp>
        <p:nvSpPr>
          <p:cNvPr id="4" name="Footer Placeholder 3"/>
          <p:cNvSpPr>
            <a:spLocks noGrp="1"/>
          </p:cNvSpPr>
          <p:nvPr>
            <p:ph type="ftr" sz="quarter" idx="11"/>
          </p:nvPr>
        </p:nvSpPr>
        <p:spPr/>
        <p:txBody>
          <a:bodyPr/>
          <a:lstStyle/>
          <a:p>
            <a:r>
              <a:rPr lang="en-US"/>
              <a:t>2021 - 2022</a:t>
            </a:r>
            <a:endParaRPr lang="en-US" dirty="0"/>
          </a:p>
        </p:txBody>
      </p:sp>
      <p:sp>
        <p:nvSpPr>
          <p:cNvPr id="5" name="Slide Number Placeholder 4"/>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547361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0692013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VIII Semester, Department of ISE, RNSIT</a:t>
            </a:r>
            <a:endParaRPr lang="en-US" dirty="0"/>
          </a:p>
        </p:txBody>
      </p:sp>
      <p:sp>
        <p:nvSpPr>
          <p:cNvPr id="3" name="Footer Placeholder 2"/>
          <p:cNvSpPr>
            <a:spLocks noGrp="1"/>
          </p:cNvSpPr>
          <p:nvPr>
            <p:ph type="ftr" sz="quarter" idx="11"/>
          </p:nvPr>
        </p:nvSpPr>
        <p:spPr/>
        <p:txBody>
          <a:bodyPr/>
          <a:lstStyle/>
          <a:p>
            <a:r>
              <a:rPr lang="en-US"/>
              <a:t>2021 - 2022</a:t>
            </a:r>
            <a:endParaRPr lang="en-US" dirty="0"/>
          </a:p>
        </p:txBody>
      </p:sp>
      <p:sp>
        <p:nvSpPr>
          <p:cNvPr id="4" name="Slide Number Placeholder 3"/>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27754376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2562627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VIII Semester, Department of ISE, RNSIT</a:t>
            </a:r>
            <a:endParaRPr lang="en-US" dirty="0"/>
          </a:p>
        </p:txBody>
      </p:sp>
      <p:sp>
        <p:nvSpPr>
          <p:cNvPr id="6" name="Footer Placeholder 5"/>
          <p:cNvSpPr>
            <a:spLocks noGrp="1"/>
          </p:cNvSpPr>
          <p:nvPr>
            <p:ph type="ftr" sz="quarter" idx="11"/>
          </p:nvPr>
        </p:nvSpPr>
        <p:spPr/>
        <p:txBody>
          <a:bodyPr/>
          <a:lstStyle/>
          <a:p>
            <a:r>
              <a:rPr lang="en-US"/>
              <a:t>2021 - 2022</a:t>
            </a:r>
            <a:endParaRPr lang="en-US" dirty="0"/>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40892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1743957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VIII Semester, Department of ISE, RNSIT</a:t>
            </a:r>
            <a:endParaRPr lang="en-US" dirty="0"/>
          </a:p>
        </p:txBody>
      </p:sp>
      <p:sp>
        <p:nvSpPr>
          <p:cNvPr id="5" name="Footer Placeholder 4"/>
          <p:cNvSpPr>
            <a:spLocks noGrp="1"/>
          </p:cNvSpPr>
          <p:nvPr>
            <p:ph type="ftr" sz="quarter" idx="11"/>
          </p:nvPr>
        </p:nvSpPr>
        <p:spPr/>
        <p:txBody>
          <a:bodyPr/>
          <a:lstStyle/>
          <a:p>
            <a:r>
              <a:rPr lang="en-US"/>
              <a:t>2021 - 2022</a:t>
            </a:r>
            <a:endParaRPr lang="en-US" dirty="0"/>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415897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5.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6.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21" Type="http://schemas.openxmlformats.org/officeDocument/2006/relationships/image" Target="../media/image6.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image" Target="../media/image5.jpe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10.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5.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5.jpe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5.jpe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image" Target="../media/image5.jpe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7.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VIII Semester, Department of ISE, RNSIT</a:t>
            </a:r>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2021 - 2022</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4F5413-E548-45A8-B9DD-11B71454D5CA}" type="slidenum">
              <a:rPr lang="en-US" smtClean="0"/>
              <a:pPr/>
              <a:t>‹#›</a:t>
            </a:fld>
            <a:endParaRPr lang="en-US" dirty="0"/>
          </a:p>
        </p:txBody>
      </p:sp>
      <p:pic>
        <p:nvPicPr>
          <p:cNvPr id="12" name="Picture 11" descr="Logo, company name&#10;&#10;Description automatically generated">
            <a:extLst>
              <a:ext uri="{FF2B5EF4-FFF2-40B4-BE49-F238E27FC236}">
                <a16:creationId xmlns:a16="http://schemas.microsoft.com/office/drawing/2014/main" id="{94BAF6AC-7D1A-260D-5788-CEAF368C8EEC}"/>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0" y="0"/>
            <a:ext cx="838094" cy="548680"/>
          </a:xfrm>
          <a:prstGeom prst="rect">
            <a:avLst/>
          </a:prstGeom>
        </p:spPr>
      </p:pic>
      <p:pic>
        <p:nvPicPr>
          <p:cNvPr id="13" name="Picture 12" descr="A picture containing calendar&#10;&#10;Description automatically generated">
            <a:extLst>
              <a:ext uri="{FF2B5EF4-FFF2-40B4-BE49-F238E27FC236}">
                <a16:creationId xmlns:a16="http://schemas.microsoft.com/office/drawing/2014/main" id="{1B57F662-093D-B06C-D73A-FDD2286221D6}"/>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1476139" y="18044"/>
            <a:ext cx="693483" cy="694162"/>
          </a:xfrm>
          <a:prstGeom prst="rect">
            <a:avLst/>
          </a:prstGeom>
        </p:spPr>
      </p:pic>
    </p:spTree>
    <p:extLst>
      <p:ext uri="{BB962C8B-B14F-4D97-AF65-F5344CB8AC3E}">
        <p14:creationId xmlns:p14="http://schemas.microsoft.com/office/powerpoint/2010/main" val="31542198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VIII Semester, Department of ISE, RNSIT</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2021 - 2022</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B4F5413-E548-45A8-B9DD-11B71454D5CA}" type="slidenum">
              <a:rPr lang="en-US" smtClean="0"/>
              <a:pPr/>
              <a:t>‹#›</a:t>
            </a:fld>
            <a:endParaRPr lang="en-US" dirty="0"/>
          </a:p>
        </p:txBody>
      </p:sp>
      <p:pic>
        <p:nvPicPr>
          <p:cNvPr id="18" name="Picture 17" descr="Logo, company name&#10;&#10;Description automatically generated">
            <a:extLst>
              <a:ext uri="{FF2B5EF4-FFF2-40B4-BE49-F238E27FC236}">
                <a16:creationId xmlns:a16="http://schemas.microsoft.com/office/drawing/2014/main" id="{678785C2-101F-7256-6191-E33BE1E24132}"/>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0" y="0"/>
            <a:ext cx="838094" cy="548680"/>
          </a:xfrm>
          <a:prstGeom prst="rect">
            <a:avLst/>
          </a:prstGeom>
        </p:spPr>
      </p:pic>
      <p:pic>
        <p:nvPicPr>
          <p:cNvPr id="19" name="Picture 18" descr="A picture containing calendar&#10;&#10;Description automatically generated">
            <a:extLst>
              <a:ext uri="{FF2B5EF4-FFF2-40B4-BE49-F238E27FC236}">
                <a16:creationId xmlns:a16="http://schemas.microsoft.com/office/drawing/2014/main" id="{BFE7396B-ABB7-D779-2BB2-D726E2AB9E7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476139" y="18044"/>
            <a:ext cx="693483" cy="694162"/>
          </a:xfrm>
          <a:prstGeom prst="rect">
            <a:avLst/>
          </a:prstGeom>
        </p:spPr>
      </p:pic>
    </p:spTree>
    <p:extLst>
      <p:ext uri="{BB962C8B-B14F-4D97-AF65-F5344CB8AC3E}">
        <p14:creationId xmlns:p14="http://schemas.microsoft.com/office/powerpoint/2010/main" val="160289998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VIII Semester, Department of ISE, RNSIT</a:t>
            </a:r>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2021 - 2022</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4F5413-E548-45A8-B9DD-11B71454D5CA}" type="slidenum">
              <a:rPr lang="en-US" smtClean="0"/>
              <a:pPr/>
              <a:t>‹#›</a:t>
            </a:fld>
            <a:endParaRPr lang="en-US" dirty="0"/>
          </a:p>
        </p:txBody>
      </p:sp>
      <p:pic>
        <p:nvPicPr>
          <p:cNvPr id="8" name="Picture 7" descr="Logo, company name&#10;&#10;Description automatically generated">
            <a:extLst>
              <a:ext uri="{FF2B5EF4-FFF2-40B4-BE49-F238E27FC236}">
                <a16:creationId xmlns:a16="http://schemas.microsoft.com/office/drawing/2014/main" id="{B04A7FDB-CE23-2D53-AC53-F13E90256F0C}"/>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0" y="0"/>
            <a:ext cx="838094" cy="548680"/>
          </a:xfrm>
          <a:prstGeom prst="rect">
            <a:avLst/>
          </a:prstGeom>
        </p:spPr>
      </p:pic>
      <p:pic>
        <p:nvPicPr>
          <p:cNvPr id="9" name="Picture 8" descr="A picture containing calendar&#10;&#10;Description automatically generated">
            <a:extLst>
              <a:ext uri="{FF2B5EF4-FFF2-40B4-BE49-F238E27FC236}">
                <a16:creationId xmlns:a16="http://schemas.microsoft.com/office/drawing/2014/main" id="{E74C6069-DD72-EEEF-A050-DF964AE9FCF4}"/>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1476139" y="18044"/>
            <a:ext cx="693483" cy="694162"/>
          </a:xfrm>
          <a:prstGeom prst="rect">
            <a:avLst/>
          </a:prstGeom>
        </p:spPr>
      </p:pic>
    </p:spTree>
    <p:extLst>
      <p:ext uri="{BB962C8B-B14F-4D97-AF65-F5344CB8AC3E}">
        <p14:creationId xmlns:p14="http://schemas.microsoft.com/office/powerpoint/2010/main" val="350643767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a:t>VIII Semester, Department of ISE, RNSIT</a:t>
            </a:r>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2021 - 2022</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4F5413-E548-45A8-B9DD-11B71454D5CA}"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Logo, company name&#10;&#10;Description automatically generated">
            <a:extLst>
              <a:ext uri="{FF2B5EF4-FFF2-40B4-BE49-F238E27FC236}">
                <a16:creationId xmlns:a16="http://schemas.microsoft.com/office/drawing/2014/main" id="{10828458-9758-E571-2F17-10DD2E330670}"/>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838094" cy="548680"/>
          </a:xfrm>
          <a:prstGeom prst="rect">
            <a:avLst/>
          </a:prstGeom>
        </p:spPr>
      </p:pic>
      <p:pic>
        <p:nvPicPr>
          <p:cNvPr id="12" name="Picture 11" descr="A picture containing calendar&#10;&#10;Description automatically generated">
            <a:extLst>
              <a:ext uri="{FF2B5EF4-FFF2-40B4-BE49-F238E27FC236}">
                <a16:creationId xmlns:a16="http://schemas.microsoft.com/office/drawing/2014/main" id="{C3E6516A-4A0C-A052-F684-73294311746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76139" y="18044"/>
            <a:ext cx="693483" cy="694162"/>
          </a:xfrm>
          <a:prstGeom prst="rect">
            <a:avLst/>
          </a:prstGeom>
        </p:spPr>
      </p:pic>
    </p:spTree>
    <p:extLst>
      <p:ext uri="{BB962C8B-B14F-4D97-AF65-F5344CB8AC3E}">
        <p14:creationId xmlns:p14="http://schemas.microsoft.com/office/powerpoint/2010/main" val="100268499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a:t>VIII Semester, Department of ISE, RNSIT</a:t>
            </a:r>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2021 - 2022</a:t>
            </a:r>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B4F5413-E548-45A8-B9DD-11B71454D5CA}"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8112D783-05A2-9E5D-C00E-5C0A95316266}"/>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838094" cy="548680"/>
          </a:xfrm>
          <a:prstGeom prst="rect">
            <a:avLst/>
          </a:prstGeom>
        </p:spPr>
      </p:pic>
      <p:pic>
        <p:nvPicPr>
          <p:cNvPr id="8" name="Picture 7" descr="A picture containing calendar&#10;&#10;Description automatically generated">
            <a:extLst>
              <a:ext uri="{FF2B5EF4-FFF2-40B4-BE49-F238E27FC236}">
                <a16:creationId xmlns:a16="http://schemas.microsoft.com/office/drawing/2014/main" id="{9D3152E1-A2BA-A504-C569-C5403120CFF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76139" y="18044"/>
            <a:ext cx="693483" cy="694162"/>
          </a:xfrm>
          <a:prstGeom prst="rect">
            <a:avLst/>
          </a:prstGeom>
        </p:spPr>
      </p:pic>
    </p:spTree>
    <p:extLst>
      <p:ext uri="{BB962C8B-B14F-4D97-AF65-F5344CB8AC3E}">
        <p14:creationId xmlns:p14="http://schemas.microsoft.com/office/powerpoint/2010/main" val="349281449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VIII Semester, Department of ISE, RNSIT</a:t>
            </a:r>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2021 - 2022</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B4F5413-E548-45A8-B9DD-11B71454D5CA}"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Logo, company name&#10;&#10;Description automatically generated">
            <a:extLst>
              <a:ext uri="{FF2B5EF4-FFF2-40B4-BE49-F238E27FC236}">
                <a16:creationId xmlns:a16="http://schemas.microsoft.com/office/drawing/2014/main" id="{45BEFBDD-8591-0CE2-41BB-FE0863B6D9EC}"/>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838094" cy="548680"/>
          </a:xfrm>
          <a:prstGeom prst="rect">
            <a:avLst/>
          </a:prstGeom>
        </p:spPr>
      </p:pic>
      <p:pic>
        <p:nvPicPr>
          <p:cNvPr id="9" name="Picture 8" descr="A picture containing calendar&#10;&#10;Description automatically generated">
            <a:extLst>
              <a:ext uri="{FF2B5EF4-FFF2-40B4-BE49-F238E27FC236}">
                <a16:creationId xmlns:a16="http://schemas.microsoft.com/office/drawing/2014/main" id="{41B0509E-A445-CCFC-072B-2FA9F9D716D8}"/>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76139" y="18044"/>
            <a:ext cx="693483" cy="694162"/>
          </a:xfrm>
          <a:prstGeom prst="rect">
            <a:avLst/>
          </a:prstGeom>
        </p:spPr>
      </p:pic>
    </p:spTree>
    <p:extLst>
      <p:ext uri="{BB962C8B-B14F-4D97-AF65-F5344CB8AC3E}">
        <p14:creationId xmlns:p14="http://schemas.microsoft.com/office/powerpoint/2010/main" val="329833094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r>
              <a:rPr lang="en-US"/>
              <a:t>VIII Semester, Department of ISE, RNSIT</a:t>
            </a:r>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2021 - 2022</a:t>
            </a:r>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5B4F5413-E548-45A8-B9DD-11B71454D5CA}" type="slidenum">
              <a:rPr lang="en-US" smtClean="0"/>
              <a:pPr/>
              <a:t>‹#›</a:t>
            </a:fld>
            <a:endParaRPr lang="en-US" dirty="0"/>
          </a:p>
        </p:txBody>
      </p:sp>
      <p:pic>
        <p:nvPicPr>
          <p:cNvPr id="8" name="Picture 7" descr="Logo, company name&#10;&#10;Description automatically generated">
            <a:extLst>
              <a:ext uri="{FF2B5EF4-FFF2-40B4-BE49-F238E27FC236}">
                <a16:creationId xmlns:a16="http://schemas.microsoft.com/office/drawing/2014/main" id="{B96FFDE2-CE68-6BFA-2CC5-57880F6DB704}"/>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838094" cy="548680"/>
          </a:xfrm>
          <a:prstGeom prst="rect">
            <a:avLst/>
          </a:prstGeom>
        </p:spPr>
      </p:pic>
      <p:pic>
        <p:nvPicPr>
          <p:cNvPr id="9" name="Picture 8" descr="A picture containing calendar&#10;&#10;Description automatically generated">
            <a:extLst>
              <a:ext uri="{FF2B5EF4-FFF2-40B4-BE49-F238E27FC236}">
                <a16:creationId xmlns:a16="http://schemas.microsoft.com/office/drawing/2014/main" id="{17D9B1A0-233E-4B74-CA1D-56161F059D2D}"/>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76139" y="18044"/>
            <a:ext cx="693483" cy="694162"/>
          </a:xfrm>
          <a:prstGeom prst="rect">
            <a:avLst/>
          </a:prstGeom>
        </p:spPr>
      </p:pic>
    </p:spTree>
    <p:extLst>
      <p:ext uri="{BB962C8B-B14F-4D97-AF65-F5344CB8AC3E}">
        <p14:creationId xmlns:p14="http://schemas.microsoft.com/office/powerpoint/2010/main" val="1054684235"/>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hf hdr="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8.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565" y="2585589"/>
            <a:ext cx="12192000" cy="1285884"/>
          </a:xfrm>
        </p:spPr>
        <p:txBody>
          <a:bodyPr>
            <a:normAutofit/>
          </a:bodyPr>
          <a:lstStyle/>
          <a:p>
            <a:pPr algn="ctr"/>
            <a:r>
              <a:rPr lang="en-US" sz="3400" b="1" i="1" dirty="0">
                <a:solidFill>
                  <a:schemeClr val="accent2">
                    <a:lumMod val="50000"/>
                  </a:schemeClr>
                </a:solidFill>
                <a:effectLst>
                  <a:outerShdw blurRad="38100" dist="38100" dir="2700000" algn="tl">
                    <a:srgbClr val="000000">
                      <a:alpha val="43137"/>
                    </a:srgbClr>
                  </a:outerShdw>
                </a:effectLst>
              </a:rPr>
              <a:t>HEART DISEASE PREDICTION</a:t>
            </a:r>
            <a:br>
              <a:rPr lang="en-US" sz="3400" dirty="0">
                <a:solidFill>
                  <a:srgbClr val="FF0000"/>
                </a:solidFill>
              </a:rPr>
            </a:br>
            <a:endParaRPr lang="en-US" sz="3400" dirty="0">
              <a:solidFill>
                <a:srgbClr val="FF0000"/>
              </a:solidFill>
            </a:endParaRPr>
          </a:p>
        </p:txBody>
      </p:sp>
      <p:sp>
        <p:nvSpPr>
          <p:cNvPr id="7" name="Rectangle 6"/>
          <p:cNvSpPr/>
          <p:nvPr/>
        </p:nvSpPr>
        <p:spPr>
          <a:xfrm>
            <a:off x="0" y="-24735"/>
            <a:ext cx="12192000" cy="954107"/>
          </a:xfrm>
          <a:prstGeom prst="rect">
            <a:avLst/>
          </a:prstGeom>
        </p:spPr>
        <p:txBody>
          <a:bodyPr wrap="square">
            <a:spAutoFit/>
          </a:bodyPr>
          <a:lstStyle/>
          <a:p>
            <a:pPr algn="ctr">
              <a:defRPr/>
            </a:pPr>
            <a:r>
              <a:rPr lang="en-US" sz="2800" b="1" dirty="0">
                <a:solidFill>
                  <a:srgbClr val="3A3128"/>
                </a:solidFill>
                <a:latin typeface="Arial Rounded MT Bold" panose="020F0704030504030204" pitchFamily="34" charset="0"/>
                <a:cs typeface="Times New Roman" pitchFamily="18" charset="0"/>
              </a:rPr>
              <a:t>RNS INSTITUTE OF TECHNOLOGY</a:t>
            </a:r>
          </a:p>
          <a:p>
            <a:pPr algn="ctr">
              <a:defRPr/>
            </a:pPr>
            <a:r>
              <a:rPr lang="en-US" sz="2800" b="1" cap="all" dirty="0">
                <a:solidFill>
                  <a:srgbClr val="3A3128"/>
                </a:solidFill>
                <a:latin typeface="Arial Rounded MT Bold" panose="020F0704030504030204" pitchFamily="34" charset="0"/>
                <a:cs typeface="Times New Roman" pitchFamily="18" charset="0"/>
              </a:rPr>
              <a:t>BENGALURU - 98</a:t>
            </a:r>
            <a:endParaRPr lang="en-US" sz="2800" b="1" dirty="0">
              <a:solidFill>
                <a:srgbClr val="3A3128"/>
              </a:solidFill>
              <a:latin typeface="Arial Rounded MT Bold" panose="020F0704030504030204" pitchFamily="34" charset="0"/>
              <a:cs typeface="Times New Roman" pitchFamily="18" charset="0"/>
            </a:endParaRPr>
          </a:p>
        </p:txBody>
      </p:sp>
      <p:sp>
        <p:nvSpPr>
          <p:cNvPr id="8" name="Rectangle 7"/>
          <p:cNvSpPr/>
          <p:nvPr/>
        </p:nvSpPr>
        <p:spPr>
          <a:xfrm>
            <a:off x="0" y="912595"/>
            <a:ext cx="12192000" cy="523220"/>
          </a:xfrm>
          <a:prstGeom prst="rect">
            <a:avLst/>
          </a:prstGeom>
        </p:spPr>
        <p:txBody>
          <a:bodyPr wrap="square">
            <a:spAutoFit/>
          </a:bodyPr>
          <a:lstStyle/>
          <a:p>
            <a:pPr algn="ctr"/>
            <a:r>
              <a:rPr lang="en-US" sz="2800" b="1" dirty="0">
                <a:solidFill>
                  <a:srgbClr val="C00000"/>
                </a:solidFill>
                <a:latin typeface="Bahnschrift SemiBold" panose="020B0502040204020203" pitchFamily="34" charset="0"/>
                <a:cs typeface="Times New Roman" pitchFamily="18" charset="0"/>
              </a:rPr>
              <a:t>DEPARTMENT OF INFORMATION SCIENCE &amp; ENGINEERING</a:t>
            </a:r>
          </a:p>
        </p:txBody>
      </p:sp>
      <p:sp>
        <p:nvSpPr>
          <p:cNvPr id="9" name="Rectangle 8"/>
          <p:cNvSpPr/>
          <p:nvPr/>
        </p:nvSpPr>
        <p:spPr>
          <a:xfrm>
            <a:off x="2695059" y="2142585"/>
            <a:ext cx="6768752" cy="461665"/>
          </a:xfrm>
          <a:prstGeom prst="rect">
            <a:avLst/>
          </a:prstGeom>
        </p:spPr>
        <p:txBody>
          <a:bodyPr wrap="square">
            <a:spAutoFit/>
          </a:bodyPr>
          <a:lstStyle/>
          <a:p>
            <a:pPr algn="ctr"/>
            <a:r>
              <a:rPr lang="en-US" sz="2400" b="1" dirty="0">
                <a:solidFill>
                  <a:srgbClr val="002060"/>
                </a:solidFill>
                <a:latin typeface="Bahnschrift SemiBold" panose="020B0502040204020203" pitchFamily="34" charset="0"/>
                <a:cs typeface="Times New Roman" pitchFamily="18" charset="0"/>
              </a:rPr>
              <a:t>Presentation on Internship</a:t>
            </a:r>
          </a:p>
        </p:txBody>
      </p:sp>
      <p:pic>
        <p:nvPicPr>
          <p:cNvPr id="6" name="Picture 5">
            <a:extLst>
              <a:ext uri="{FF2B5EF4-FFF2-40B4-BE49-F238E27FC236}">
                <a16:creationId xmlns:a16="http://schemas.microsoft.com/office/drawing/2014/main" id="{93D99116-6538-AC9C-413F-8FE9ABF943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7711"/>
            <a:ext cx="1199456" cy="1006285"/>
          </a:xfrm>
          <a:prstGeom prst="rect">
            <a:avLst/>
          </a:prstGeom>
        </p:spPr>
      </p:pic>
      <p:pic>
        <p:nvPicPr>
          <p:cNvPr id="13" name="Picture 12">
            <a:extLst>
              <a:ext uri="{FF2B5EF4-FFF2-40B4-BE49-F238E27FC236}">
                <a16:creationId xmlns:a16="http://schemas.microsoft.com/office/drawing/2014/main" id="{68CF8913-7DF8-ECDE-D0E3-5D7A8DD46B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0" y="7711"/>
            <a:ext cx="1025150" cy="1025150"/>
          </a:xfrm>
          <a:prstGeom prst="rect">
            <a:avLst/>
          </a:prstGeom>
        </p:spPr>
      </p:pic>
      <p:sp>
        <p:nvSpPr>
          <p:cNvPr id="14" name="TextBox 13">
            <a:extLst>
              <a:ext uri="{FF2B5EF4-FFF2-40B4-BE49-F238E27FC236}">
                <a16:creationId xmlns:a16="http://schemas.microsoft.com/office/drawing/2014/main" id="{316CC949-6199-E0E5-6307-81FA04A4AE9D}"/>
              </a:ext>
            </a:extLst>
          </p:cNvPr>
          <p:cNvSpPr txBox="1"/>
          <p:nvPr/>
        </p:nvSpPr>
        <p:spPr>
          <a:xfrm>
            <a:off x="5015880" y="3789040"/>
            <a:ext cx="2400016" cy="923330"/>
          </a:xfrm>
          <a:prstGeom prst="rect">
            <a:avLst/>
          </a:prstGeom>
          <a:noFill/>
        </p:spPr>
        <p:txBody>
          <a:bodyPr wrap="none" rtlCol="0">
            <a:spAutoFit/>
          </a:bodyPr>
          <a:lstStyle/>
          <a:p>
            <a:r>
              <a:rPr lang="en-US" dirty="0">
                <a:solidFill>
                  <a:schemeClr val="tx2">
                    <a:lumMod val="90000"/>
                    <a:lumOff val="10000"/>
                  </a:schemeClr>
                </a:solidFill>
                <a:latin typeface="Bahnschrift SemiBold" panose="020B0502040204020203" pitchFamily="34" charset="0"/>
              </a:rPr>
              <a:t>      </a:t>
            </a:r>
            <a:r>
              <a:rPr lang="en-US" dirty="0">
                <a:solidFill>
                  <a:srgbClr val="342C22"/>
                </a:solidFill>
                <a:latin typeface="Bahnschrift SemiBold" panose="020B0502040204020203" pitchFamily="34" charset="0"/>
              </a:rPr>
              <a:t>Presented By</a:t>
            </a:r>
          </a:p>
          <a:p>
            <a:r>
              <a:rPr lang="en-US" dirty="0" err="1">
                <a:solidFill>
                  <a:srgbClr val="342C22"/>
                </a:solidFill>
                <a:latin typeface="Bahnschrift SemiBold" panose="020B0502040204020203" pitchFamily="34" charset="0"/>
              </a:rPr>
              <a:t>Balesh</a:t>
            </a:r>
            <a:r>
              <a:rPr lang="en-US" dirty="0">
                <a:solidFill>
                  <a:srgbClr val="342C22"/>
                </a:solidFill>
                <a:latin typeface="Bahnschrift SemiBold" panose="020B0502040204020203" pitchFamily="34" charset="0"/>
              </a:rPr>
              <a:t> S 1RN19CS027</a:t>
            </a:r>
          </a:p>
          <a:p>
            <a:r>
              <a:rPr lang="en-US" dirty="0">
                <a:solidFill>
                  <a:srgbClr val="342C22"/>
                </a:solidFill>
                <a:latin typeface="Bahnschrift SemiBold" panose="020B0502040204020203" pitchFamily="34" charset="0"/>
              </a:rPr>
              <a:t>Chetak G 1RN19CS031</a:t>
            </a:r>
            <a:endParaRPr lang="en-IN" dirty="0">
              <a:solidFill>
                <a:srgbClr val="342C22"/>
              </a:solidFill>
              <a:latin typeface="Bahnschrift SemiBold" panose="020B0502040204020203" pitchFamily="34" charset="0"/>
            </a:endParaRPr>
          </a:p>
        </p:txBody>
      </p:sp>
    </p:spTree>
    <p:extLst>
      <p:ext uri="{BB962C8B-B14F-4D97-AF65-F5344CB8AC3E}">
        <p14:creationId xmlns:p14="http://schemas.microsoft.com/office/powerpoint/2010/main" val="2239511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IMPLEMENTATION</a:t>
            </a: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a:xfrm rot="16200000">
            <a:off x="10757017" y="1861890"/>
            <a:ext cx="1904999" cy="365125"/>
          </a:xfrm>
        </p:spPr>
        <p:txBody>
          <a:bodyPr/>
          <a:lstStyle/>
          <a:p>
            <a:r>
              <a:rPr lang="en-US" dirty="0"/>
              <a:t>VI Semester, Department of ISE, RNSIT</a:t>
            </a:r>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dirty="0"/>
              <a:t>2021 - 2022</a:t>
            </a:r>
          </a:p>
        </p:txBody>
      </p:sp>
      <p:sp>
        <p:nvSpPr>
          <p:cNvPr id="3" name="Slide Number Placeholder 2">
            <a:extLst>
              <a:ext uri="{FF2B5EF4-FFF2-40B4-BE49-F238E27FC236}">
                <a16:creationId xmlns:a16="http://schemas.microsoft.com/office/drawing/2014/main" id="{8FF483D0-FC24-4C7F-A767-4599303441E0}"/>
              </a:ext>
            </a:extLst>
          </p:cNvPr>
          <p:cNvSpPr>
            <a:spLocks noGrp="1"/>
          </p:cNvSpPr>
          <p:nvPr>
            <p:ph type="sldNum" sz="quarter" idx="12"/>
          </p:nvPr>
        </p:nvSpPr>
        <p:spPr/>
        <p:txBody>
          <a:bodyPr>
            <a:normAutofit lnSpcReduction="10000"/>
          </a:bodyPr>
          <a:lstStyle/>
          <a:p>
            <a:fld id="{5B4F5413-E548-45A8-B9DD-11B71454D5CA}" type="slidenum">
              <a:rPr lang="en-US" smtClean="0"/>
              <a:pPr/>
              <a:t>10</a:t>
            </a:fld>
            <a:endParaRPr lang="en-US" dirty="0"/>
          </a:p>
        </p:txBody>
      </p:sp>
      <p:sp>
        <p:nvSpPr>
          <p:cNvPr id="9" name="Content Placeholder 2">
            <a:extLst>
              <a:ext uri="{FF2B5EF4-FFF2-40B4-BE49-F238E27FC236}">
                <a16:creationId xmlns:a16="http://schemas.microsoft.com/office/drawing/2014/main" id="{B5F54E7E-0CB3-497B-98EB-74178BF12B55}"/>
              </a:ext>
            </a:extLst>
          </p:cNvPr>
          <p:cNvSpPr txBox="1">
            <a:spLocks/>
          </p:cNvSpPr>
          <p:nvPr/>
        </p:nvSpPr>
        <p:spPr>
          <a:xfrm>
            <a:off x="479376" y="992124"/>
            <a:ext cx="11233248" cy="517318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5600" indent="-355600">
              <a:lnSpc>
                <a:spcPct val="150000"/>
              </a:lnSpc>
              <a:buFont typeface="Wingdings" panose="05000000000000000000" pitchFamily="2" charset="2"/>
              <a:buChar char="v"/>
            </a:pPr>
            <a:r>
              <a:rPr lang="en-US" b="1" dirty="0">
                <a:latin typeface="Times New Roman" pitchFamily="18" charset="0"/>
                <a:cs typeface="Times New Roman" pitchFamily="18" charset="0"/>
              </a:rPr>
              <a:t>TRAINING CODE</a:t>
            </a:r>
          </a:p>
          <a:p>
            <a:pPr marL="355600" indent="-355600">
              <a:lnSpc>
                <a:spcPct val="150000"/>
              </a:lnSpc>
              <a:buFont typeface="Wingdings" panose="05000000000000000000" pitchFamily="2" charset="2"/>
              <a:buChar char="v"/>
            </a:pPr>
            <a:endParaRPr lang="en-US" b="1" dirty="0">
              <a:latin typeface="Times New Roman" pitchFamily="18" charset="0"/>
              <a:cs typeface="Times New Roman" pitchFamily="18" charset="0"/>
            </a:endParaRPr>
          </a:p>
          <a:p>
            <a:pPr marL="355600" indent="-355600">
              <a:lnSpc>
                <a:spcPct val="150000"/>
              </a:lnSpc>
              <a:buFont typeface="Wingdings" panose="05000000000000000000" pitchFamily="2" charset="2"/>
              <a:buChar char="v"/>
            </a:pPr>
            <a:endParaRPr lang="en-IN" sz="1800" b="1" dirty="0">
              <a:solidFill>
                <a:schemeClr val="tx1">
                  <a:lumMod val="75000"/>
                  <a:lumOff val="25000"/>
                </a:schemeClr>
              </a:solidFill>
              <a:latin typeface="Times New Roman" pitchFamily="18" charset="0"/>
              <a:cs typeface="Times New Roman" pitchFamily="18" charset="0"/>
            </a:endParaRPr>
          </a:p>
        </p:txBody>
      </p:sp>
      <p:sp>
        <p:nvSpPr>
          <p:cNvPr id="4" name="TextBox 3"/>
          <p:cNvSpPr txBox="1"/>
          <p:nvPr/>
        </p:nvSpPr>
        <p:spPr>
          <a:xfrm>
            <a:off x="623392" y="1556792"/>
            <a:ext cx="5184576" cy="5078313"/>
          </a:xfrm>
          <a:prstGeom prst="rect">
            <a:avLst/>
          </a:prstGeom>
          <a:noFill/>
        </p:spPr>
        <p:txBody>
          <a:bodyPr wrap="square" rtlCol="0">
            <a:spAutoFit/>
          </a:bodyPr>
          <a:lstStyle/>
          <a:p>
            <a:r>
              <a:rPr lang="en-US" sz="1200" b="0" dirty="0">
                <a:solidFill>
                  <a:srgbClr val="6AA94F"/>
                </a:solidFill>
                <a:effectLst/>
                <a:latin typeface="Courier New" panose="02070309020205020404" pitchFamily="49" charset="0"/>
              </a:rPr>
              <a:t>#train and test variables</a:t>
            </a:r>
            <a:endParaRPr lang="en-US" sz="1200" b="0" dirty="0">
              <a:solidFill>
                <a:srgbClr val="D4D4D4"/>
              </a:solidFill>
              <a:effectLst/>
              <a:latin typeface="Courier New" panose="02070309020205020404" pitchFamily="49" charset="0"/>
            </a:endParaRPr>
          </a:p>
          <a:p>
            <a:r>
              <a:rPr lang="en-US" sz="1200" b="1" dirty="0">
                <a:effectLst/>
                <a:latin typeface="Courier New" panose="02070309020205020404" pitchFamily="49" charset="0"/>
              </a:rPr>
              <a:t>from </a:t>
            </a:r>
            <a:r>
              <a:rPr lang="en-US" sz="1200" b="1" dirty="0" err="1">
                <a:effectLst/>
                <a:latin typeface="Courier New" panose="02070309020205020404" pitchFamily="49" charset="0"/>
              </a:rPr>
              <a:t>sklearn.model_selection</a:t>
            </a:r>
            <a:r>
              <a:rPr lang="en-US" sz="1200" b="1" dirty="0">
                <a:effectLst/>
                <a:latin typeface="Courier New" panose="02070309020205020404" pitchFamily="49" charset="0"/>
              </a:rPr>
              <a:t> import </a:t>
            </a:r>
            <a:r>
              <a:rPr lang="en-US" sz="1200" b="1" dirty="0" err="1">
                <a:effectLst/>
                <a:latin typeface="Courier New" panose="02070309020205020404" pitchFamily="49" charset="0"/>
              </a:rPr>
              <a:t>train_test_split</a:t>
            </a:r>
            <a:endParaRPr lang="en-US" sz="1200" b="1" dirty="0">
              <a:effectLst/>
              <a:latin typeface="Courier New" panose="02070309020205020404" pitchFamily="49" charset="0"/>
            </a:endParaRPr>
          </a:p>
          <a:p>
            <a:r>
              <a:rPr lang="en-US" sz="1200" b="0" dirty="0">
                <a:solidFill>
                  <a:srgbClr val="6AA94F"/>
                </a:solidFill>
                <a:effectLst/>
                <a:latin typeface="Courier New" panose="02070309020205020404" pitchFamily="49" charset="0"/>
              </a:rPr>
              <a:t>#whenever we take </a:t>
            </a:r>
            <a:r>
              <a:rPr lang="en-US" sz="1200" b="0" dirty="0" err="1">
                <a:solidFill>
                  <a:srgbClr val="6AA94F"/>
                </a:solidFill>
                <a:effectLst/>
                <a:latin typeface="Courier New" panose="02070309020205020404" pitchFamily="49" charset="0"/>
              </a:rPr>
              <a:t>train_test_split</a:t>
            </a:r>
            <a:r>
              <a:rPr lang="en-US" sz="1200" b="0" dirty="0">
                <a:solidFill>
                  <a:srgbClr val="6AA94F"/>
                </a:solidFill>
                <a:effectLst/>
                <a:latin typeface="Courier New" panose="02070309020205020404" pitchFamily="49" charset="0"/>
              </a:rPr>
              <a:t> into consideration , by default we have 4 variable</a:t>
            </a:r>
            <a:endParaRPr lang="en-US" sz="1200" b="0" dirty="0">
              <a:solidFill>
                <a:srgbClr val="D4D4D4"/>
              </a:solidFill>
              <a:effectLst/>
              <a:latin typeface="Courier New" panose="02070309020205020404" pitchFamily="49" charset="0"/>
            </a:endParaRPr>
          </a:p>
          <a:p>
            <a:r>
              <a:rPr lang="en-US" sz="1200" b="0" dirty="0">
                <a:solidFill>
                  <a:srgbClr val="6AA94F"/>
                </a:solidFill>
                <a:effectLst/>
                <a:latin typeface="Courier New" panose="02070309020205020404" pitchFamily="49" charset="0"/>
              </a:rPr>
              <a:t>#the variable names can be changed ,but their order should not be changed</a:t>
            </a:r>
            <a:endParaRPr lang="en-US" sz="1200" b="0" dirty="0">
              <a:solidFill>
                <a:srgbClr val="D4D4D4"/>
              </a:solidFill>
              <a:effectLst/>
              <a:latin typeface="Courier New" panose="02070309020205020404" pitchFamily="49" charset="0"/>
            </a:endParaRPr>
          </a:p>
          <a:p>
            <a:r>
              <a:rPr lang="en-US" sz="1200" b="1" dirty="0" err="1">
                <a:effectLst/>
                <a:latin typeface="Courier New" panose="02070309020205020404" pitchFamily="49" charset="0"/>
              </a:rPr>
              <a:t>x_train,x_test,y_train,y_test</a:t>
            </a:r>
            <a:r>
              <a:rPr lang="en-US" sz="1200" b="1" dirty="0">
                <a:effectLst/>
                <a:latin typeface="Courier New" panose="02070309020205020404" pitchFamily="49" charset="0"/>
              </a:rPr>
              <a:t> = </a:t>
            </a:r>
            <a:r>
              <a:rPr lang="en-US" sz="1200" b="1" dirty="0" err="1">
                <a:effectLst/>
                <a:latin typeface="Courier New" panose="02070309020205020404" pitchFamily="49" charset="0"/>
              </a:rPr>
              <a:t>train_test_split</a:t>
            </a:r>
            <a:r>
              <a:rPr lang="en-US" sz="1200" b="1" dirty="0">
                <a:effectLst/>
                <a:latin typeface="Courier New" panose="02070309020205020404" pitchFamily="49" charset="0"/>
              </a:rPr>
              <a:t>(</a:t>
            </a:r>
            <a:r>
              <a:rPr lang="en-US" sz="1200" b="1" dirty="0" err="1">
                <a:effectLst/>
                <a:latin typeface="Courier New" panose="02070309020205020404" pitchFamily="49" charset="0"/>
              </a:rPr>
              <a:t>x,y,random_state</a:t>
            </a:r>
            <a:r>
              <a:rPr lang="en-US" sz="1200" b="1" dirty="0">
                <a:effectLst/>
                <a:latin typeface="Courier New" panose="02070309020205020404" pitchFamily="49" charset="0"/>
              </a:rPr>
              <a:t> = 0)</a:t>
            </a:r>
          </a:p>
          <a:p>
            <a:r>
              <a:rPr lang="en-US" sz="1200" b="0" dirty="0">
                <a:solidFill>
                  <a:srgbClr val="6AA94F"/>
                </a:solidFill>
                <a:effectLst/>
                <a:latin typeface="Courier New" panose="02070309020205020404" pitchFamily="49" charset="0"/>
              </a:rPr>
              <a:t>#random_state =0, in </a:t>
            </a:r>
            <a:r>
              <a:rPr lang="en-US" sz="1200" b="0" dirty="0" err="1">
                <a:solidFill>
                  <a:srgbClr val="6AA94F"/>
                </a:solidFill>
                <a:effectLst/>
                <a:latin typeface="Courier New" panose="02070309020205020404" pitchFamily="49" charset="0"/>
              </a:rPr>
              <a:t>train_test_split</a:t>
            </a:r>
            <a:r>
              <a:rPr lang="en-US" sz="1200" b="0" dirty="0">
                <a:solidFill>
                  <a:srgbClr val="6AA94F"/>
                </a:solidFill>
                <a:effectLst/>
                <a:latin typeface="Courier New" panose="02070309020205020404" pitchFamily="49" charset="0"/>
              </a:rPr>
              <a:t> , the data is randomly allocated to variables</a:t>
            </a:r>
            <a:endParaRPr lang="en-US" sz="1200" b="0" dirty="0">
              <a:solidFill>
                <a:srgbClr val="D4D4D4"/>
              </a:solidFill>
              <a:effectLst/>
              <a:latin typeface="Courier New" panose="02070309020205020404" pitchFamily="49" charset="0"/>
            </a:endParaRPr>
          </a:p>
          <a:p>
            <a:r>
              <a:rPr lang="en-US" sz="1200" b="0" dirty="0">
                <a:solidFill>
                  <a:srgbClr val="6AA94F"/>
                </a:solidFill>
                <a:effectLst/>
                <a:latin typeface="Courier New" panose="02070309020205020404" pitchFamily="49" charset="0"/>
              </a:rPr>
              <a:t>#but once allocated , we want the data to be constant</a:t>
            </a:r>
          </a:p>
          <a:p>
            <a:endParaRPr lang="en-US" sz="1200" dirty="0">
              <a:solidFill>
                <a:srgbClr val="6AA94F"/>
              </a:solidFill>
              <a:latin typeface="Courier New" panose="02070309020205020404" pitchFamily="49" charset="0"/>
            </a:endParaRPr>
          </a:p>
          <a:p>
            <a:r>
              <a:rPr lang="en-IN" sz="1200" b="1" dirty="0">
                <a:effectLst/>
                <a:latin typeface="Courier New" panose="02070309020205020404" pitchFamily="49" charset="0"/>
              </a:rPr>
              <a:t>-&gt;</a:t>
            </a:r>
            <a:r>
              <a:rPr lang="en-IN" sz="1200" b="1" dirty="0" err="1">
                <a:effectLst/>
                <a:latin typeface="Courier New" panose="02070309020205020404" pitchFamily="49" charset="0"/>
              </a:rPr>
              <a:t>x.Shape</a:t>
            </a:r>
            <a:endParaRPr lang="en-IN" sz="1200" b="1" dirty="0">
              <a:effectLst/>
              <a:latin typeface="Courier New" panose="02070309020205020404" pitchFamily="49" charset="0"/>
            </a:endParaRPr>
          </a:p>
          <a:p>
            <a:r>
              <a:rPr lang="en-IN" sz="1200" b="1" dirty="0">
                <a:effectLst/>
                <a:latin typeface="Courier New" panose="02070309020205020404" pitchFamily="49" charset="0"/>
              </a:rPr>
              <a:t>-&gt;</a:t>
            </a:r>
            <a:r>
              <a:rPr lang="en-IN" sz="1200" b="1" dirty="0" err="1">
                <a:effectLst/>
                <a:latin typeface="Courier New" panose="02070309020205020404" pitchFamily="49" charset="0"/>
              </a:rPr>
              <a:t>x_train.shape</a:t>
            </a:r>
            <a:endParaRPr lang="en-IN" sz="1200" b="1" dirty="0">
              <a:effectLst/>
              <a:latin typeface="Courier New" panose="02070309020205020404" pitchFamily="49" charset="0"/>
            </a:endParaRPr>
          </a:p>
          <a:p>
            <a:r>
              <a:rPr lang="en-IN" sz="1200" b="1" dirty="0">
                <a:effectLst/>
                <a:latin typeface="Courier New" panose="02070309020205020404" pitchFamily="49" charset="0"/>
              </a:rPr>
              <a:t>-&gt;</a:t>
            </a:r>
            <a:r>
              <a:rPr lang="en-IN" sz="1200" b="1" dirty="0" err="1">
                <a:effectLst/>
                <a:latin typeface="Courier New" panose="02070309020205020404" pitchFamily="49" charset="0"/>
              </a:rPr>
              <a:t>x_test.shape</a:t>
            </a:r>
            <a:endParaRPr lang="en-IN" sz="1200" b="1" dirty="0">
              <a:effectLst/>
              <a:latin typeface="Courier New" panose="02070309020205020404" pitchFamily="49" charset="0"/>
            </a:endParaRPr>
          </a:p>
          <a:p>
            <a:r>
              <a:rPr lang="en-IN" sz="1200" b="1" dirty="0">
                <a:effectLst/>
                <a:latin typeface="Courier New" panose="02070309020205020404" pitchFamily="49" charset="0"/>
              </a:rPr>
              <a:t>-&gt;</a:t>
            </a:r>
            <a:r>
              <a:rPr lang="en-IN" sz="1200" b="1" dirty="0" err="1">
                <a:effectLst/>
                <a:latin typeface="Courier New" panose="02070309020205020404" pitchFamily="49" charset="0"/>
              </a:rPr>
              <a:t>y.shape</a:t>
            </a:r>
            <a:endParaRPr lang="en-IN" sz="1200" b="1" dirty="0">
              <a:effectLst/>
              <a:latin typeface="Courier New" panose="02070309020205020404" pitchFamily="49" charset="0"/>
            </a:endParaRPr>
          </a:p>
          <a:p>
            <a:r>
              <a:rPr lang="en-IN" sz="1200" b="1" dirty="0">
                <a:effectLst/>
                <a:latin typeface="Courier New" panose="02070309020205020404" pitchFamily="49" charset="0"/>
              </a:rPr>
              <a:t>-&gt;</a:t>
            </a:r>
            <a:r>
              <a:rPr lang="en-IN" sz="1200" b="1" dirty="0" err="1">
                <a:effectLst/>
                <a:latin typeface="Courier New" panose="02070309020205020404" pitchFamily="49" charset="0"/>
              </a:rPr>
              <a:t>y_train.shape</a:t>
            </a:r>
            <a:endParaRPr lang="en-IN" sz="1200" b="1" dirty="0">
              <a:effectLst/>
              <a:latin typeface="Courier New" panose="02070309020205020404" pitchFamily="49" charset="0"/>
            </a:endParaRPr>
          </a:p>
          <a:p>
            <a:r>
              <a:rPr lang="en-IN" sz="1200" b="1" dirty="0">
                <a:effectLst/>
                <a:latin typeface="Courier New" panose="02070309020205020404" pitchFamily="49" charset="0"/>
              </a:rPr>
              <a:t>-&gt;</a:t>
            </a:r>
            <a:r>
              <a:rPr lang="en-IN" sz="1200" b="1" dirty="0" err="1">
                <a:effectLst/>
                <a:latin typeface="Courier New" panose="02070309020205020404" pitchFamily="49" charset="0"/>
              </a:rPr>
              <a:t>y_test.shape</a:t>
            </a:r>
            <a:endParaRPr lang="en-IN" sz="1200" b="1" dirty="0">
              <a:effectLst/>
              <a:latin typeface="Courier New" panose="02070309020205020404" pitchFamily="49" charset="0"/>
            </a:endParaRPr>
          </a:p>
          <a:p>
            <a:endParaRPr lang="en-IN" sz="1200" dirty="0">
              <a:solidFill>
                <a:srgbClr val="D4D4D4"/>
              </a:solidFill>
              <a:latin typeface="Courier New" panose="02070309020205020404" pitchFamily="49" charset="0"/>
            </a:endParaRPr>
          </a:p>
          <a:p>
            <a:r>
              <a:rPr lang="en-IN" sz="1200" b="0" dirty="0">
                <a:solidFill>
                  <a:srgbClr val="6AA94F"/>
                </a:solidFill>
                <a:effectLst/>
                <a:latin typeface="Courier New" panose="02070309020205020404" pitchFamily="49" charset="0"/>
              </a:rPr>
              <a:t>#normalization or scaling - done only for inputs</a:t>
            </a:r>
            <a:endParaRPr lang="en-IN" sz="1200" b="0" dirty="0">
              <a:solidFill>
                <a:srgbClr val="D4D4D4"/>
              </a:solidFill>
              <a:effectLst/>
              <a:latin typeface="Courier New" panose="02070309020205020404" pitchFamily="49" charset="0"/>
            </a:endParaRPr>
          </a:p>
          <a:p>
            <a:r>
              <a:rPr lang="en-IN" sz="1200" b="1" dirty="0">
                <a:effectLst/>
                <a:latin typeface="Courier New" panose="02070309020205020404" pitchFamily="49" charset="0"/>
              </a:rPr>
              <a:t>from </a:t>
            </a:r>
            <a:r>
              <a:rPr lang="en-IN" sz="1200" b="1" dirty="0" err="1">
                <a:effectLst/>
                <a:latin typeface="Courier New" panose="02070309020205020404" pitchFamily="49" charset="0"/>
              </a:rPr>
              <a:t>sklearn.preprocessing</a:t>
            </a:r>
            <a:r>
              <a:rPr lang="en-IN" sz="1200" b="1" dirty="0">
                <a:effectLst/>
                <a:latin typeface="Courier New" panose="02070309020205020404" pitchFamily="49" charset="0"/>
              </a:rPr>
              <a:t> import </a:t>
            </a:r>
            <a:r>
              <a:rPr lang="en-IN" sz="1200" b="1" dirty="0" err="1">
                <a:effectLst/>
                <a:latin typeface="Courier New" panose="02070309020205020404" pitchFamily="49" charset="0"/>
              </a:rPr>
              <a:t>MinMaxScaler</a:t>
            </a:r>
            <a:endParaRPr lang="en-IN" sz="1200" b="1" dirty="0">
              <a:effectLst/>
              <a:latin typeface="Courier New" panose="02070309020205020404" pitchFamily="49" charset="0"/>
            </a:endParaRPr>
          </a:p>
          <a:p>
            <a:r>
              <a:rPr lang="en-IN" sz="1200" b="1" dirty="0">
                <a:effectLst/>
                <a:latin typeface="Courier New" panose="02070309020205020404" pitchFamily="49" charset="0"/>
              </a:rPr>
              <a:t>scaler = </a:t>
            </a:r>
            <a:r>
              <a:rPr lang="en-IN" sz="1200" b="1" dirty="0" err="1">
                <a:effectLst/>
                <a:latin typeface="Courier New" panose="02070309020205020404" pitchFamily="49" charset="0"/>
              </a:rPr>
              <a:t>MinMaxScaler</a:t>
            </a:r>
            <a:r>
              <a:rPr lang="en-IN" sz="1200" b="1" dirty="0">
                <a:effectLst/>
                <a:latin typeface="Courier New" panose="02070309020205020404" pitchFamily="49" charset="0"/>
              </a:rPr>
              <a:t>()</a:t>
            </a:r>
          </a:p>
          <a:p>
            <a:r>
              <a:rPr lang="en-IN" sz="1200" b="1" dirty="0" err="1">
                <a:effectLst/>
                <a:latin typeface="Courier New" panose="02070309020205020404" pitchFamily="49" charset="0"/>
              </a:rPr>
              <a:t>x_train</a:t>
            </a:r>
            <a:r>
              <a:rPr lang="en-IN" sz="1200" b="1" dirty="0">
                <a:effectLst/>
                <a:latin typeface="Courier New" panose="02070309020205020404" pitchFamily="49" charset="0"/>
              </a:rPr>
              <a:t> = </a:t>
            </a:r>
            <a:r>
              <a:rPr lang="en-IN" sz="1200" b="1" dirty="0" err="1">
                <a:effectLst/>
                <a:latin typeface="Courier New" panose="02070309020205020404" pitchFamily="49" charset="0"/>
              </a:rPr>
              <a:t>scaler.fit_transform</a:t>
            </a:r>
            <a:r>
              <a:rPr lang="en-IN" sz="1200" b="1" dirty="0">
                <a:effectLst/>
                <a:latin typeface="Courier New" panose="02070309020205020404" pitchFamily="49" charset="0"/>
              </a:rPr>
              <a:t>(</a:t>
            </a:r>
            <a:r>
              <a:rPr lang="en-IN" sz="1200" b="1" dirty="0" err="1">
                <a:effectLst/>
                <a:latin typeface="Courier New" panose="02070309020205020404" pitchFamily="49" charset="0"/>
              </a:rPr>
              <a:t>x_train</a:t>
            </a:r>
            <a:r>
              <a:rPr lang="en-IN" sz="1200" b="1" dirty="0">
                <a:effectLst/>
                <a:latin typeface="Courier New" panose="02070309020205020404" pitchFamily="49" charset="0"/>
              </a:rPr>
              <a:t>)</a:t>
            </a:r>
          </a:p>
          <a:p>
            <a:r>
              <a:rPr lang="en-IN" sz="1200" b="1" dirty="0" err="1">
                <a:effectLst/>
                <a:latin typeface="Courier New" panose="02070309020205020404" pitchFamily="49" charset="0"/>
              </a:rPr>
              <a:t>x_test</a:t>
            </a:r>
            <a:r>
              <a:rPr lang="en-IN" sz="1200" b="1" dirty="0">
                <a:effectLst/>
                <a:latin typeface="Courier New" panose="02070309020205020404" pitchFamily="49" charset="0"/>
              </a:rPr>
              <a:t> = </a:t>
            </a:r>
            <a:r>
              <a:rPr lang="en-IN" sz="1200" b="1" dirty="0" err="1">
                <a:effectLst/>
                <a:latin typeface="Courier New" panose="02070309020205020404" pitchFamily="49" charset="0"/>
              </a:rPr>
              <a:t>scaler.fit_transform</a:t>
            </a:r>
            <a:r>
              <a:rPr lang="en-IN" sz="1200" b="1" dirty="0">
                <a:effectLst/>
                <a:latin typeface="Courier New" panose="02070309020205020404" pitchFamily="49" charset="0"/>
              </a:rPr>
              <a:t>(</a:t>
            </a:r>
            <a:r>
              <a:rPr lang="en-IN" sz="1200" b="1" dirty="0" err="1">
                <a:effectLst/>
                <a:latin typeface="Courier New" panose="02070309020205020404" pitchFamily="49" charset="0"/>
              </a:rPr>
              <a:t>x_test</a:t>
            </a:r>
            <a:r>
              <a:rPr lang="en-IN" sz="1200" b="1" dirty="0">
                <a:effectLst/>
                <a:latin typeface="Courier New" panose="02070309020205020404" pitchFamily="49" charset="0"/>
              </a:rPr>
              <a:t>)</a:t>
            </a:r>
          </a:p>
          <a:p>
            <a:endParaRPr lang="en-IN" sz="1200" b="0" dirty="0">
              <a:solidFill>
                <a:srgbClr val="D4D4D4"/>
              </a:solidFill>
              <a:effectLst/>
              <a:latin typeface="Courier New" panose="02070309020205020404" pitchFamily="49" charset="0"/>
            </a:endParaRPr>
          </a:p>
          <a:p>
            <a:endParaRPr lang="en-US" sz="1200" b="0" dirty="0">
              <a:solidFill>
                <a:srgbClr val="D4D4D4"/>
              </a:solidFill>
              <a:effectLst/>
              <a:latin typeface="Courier New" panose="02070309020205020404" pitchFamily="49" charset="0"/>
            </a:endParaRPr>
          </a:p>
          <a:p>
            <a:endParaRPr lang="en-IN" sz="1200" dirty="0">
              <a:latin typeface="Times New Roman" pitchFamily="18" charset="0"/>
              <a:ea typeface="Tahoma" pitchFamily="34" charset="0"/>
              <a:cs typeface="Times New Roman" pitchFamily="18" charset="0"/>
            </a:endParaRPr>
          </a:p>
        </p:txBody>
      </p:sp>
      <p:sp>
        <p:nvSpPr>
          <p:cNvPr id="7" name="TextBox 6"/>
          <p:cNvSpPr txBox="1"/>
          <p:nvPr/>
        </p:nvSpPr>
        <p:spPr>
          <a:xfrm>
            <a:off x="6744072" y="1552724"/>
            <a:ext cx="4320480" cy="3231654"/>
          </a:xfrm>
          <a:prstGeom prst="rect">
            <a:avLst/>
          </a:prstGeom>
          <a:noFill/>
        </p:spPr>
        <p:txBody>
          <a:bodyPr wrap="square" rtlCol="0">
            <a:spAutoFit/>
          </a:bodyPr>
          <a:lstStyle/>
          <a:p>
            <a:r>
              <a:rPr lang="en-US" sz="1200" b="0" dirty="0">
                <a:solidFill>
                  <a:srgbClr val="6AA94F"/>
                </a:solidFill>
                <a:effectLst/>
                <a:latin typeface="Courier New" panose="02070309020205020404" pitchFamily="49" charset="0"/>
              </a:rPr>
              <a:t>#apply classifier /regressor/</a:t>
            </a:r>
            <a:r>
              <a:rPr lang="en-US" sz="1200" b="0" dirty="0" err="1">
                <a:solidFill>
                  <a:srgbClr val="6AA94F"/>
                </a:solidFill>
                <a:effectLst/>
                <a:latin typeface="Courier New" panose="02070309020205020404" pitchFamily="49" charset="0"/>
              </a:rPr>
              <a:t>clusterer</a:t>
            </a:r>
            <a:endParaRPr lang="en-US" sz="1200" b="0" dirty="0">
              <a:solidFill>
                <a:srgbClr val="D4D4D4"/>
              </a:solidFill>
              <a:effectLst/>
              <a:latin typeface="Courier New" panose="02070309020205020404" pitchFamily="49" charset="0"/>
            </a:endParaRPr>
          </a:p>
          <a:p>
            <a:r>
              <a:rPr lang="en-US" sz="1200" b="1" dirty="0">
                <a:effectLst/>
                <a:latin typeface="Courier New" panose="02070309020205020404" pitchFamily="49" charset="0"/>
              </a:rPr>
              <a:t>from </a:t>
            </a:r>
            <a:r>
              <a:rPr lang="en-US" sz="1200" b="1" dirty="0" err="1">
                <a:effectLst/>
                <a:latin typeface="Courier New" panose="02070309020205020404" pitchFamily="49" charset="0"/>
              </a:rPr>
              <a:t>sklearn.linear_model</a:t>
            </a:r>
            <a:r>
              <a:rPr lang="en-US" sz="1200" b="1" dirty="0">
                <a:effectLst/>
                <a:latin typeface="Courier New" panose="02070309020205020404" pitchFamily="49" charset="0"/>
              </a:rPr>
              <a:t> import </a:t>
            </a:r>
            <a:r>
              <a:rPr lang="en-US" sz="1200" b="1" dirty="0" err="1">
                <a:effectLst/>
                <a:latin typeface="Courier New" panose="02070309020205020404" pitchFamily="49" charset="0"/>
              </a:rPr>
              <a:t>LogisticRegression</a:t>
            </a:r>
            <a:endParaRPr lang="en-US" sz="1200" b="1" dirty="0">
              <a:effectLst/>
              <a:latin typeface="Courier New" panose="02070309020205020404" pitchFamily="49" charset="0"/>
            </a:endParaRPr>
          </a:p>
          <a:p>
            <a:r>
              <a:rPr lang="en-US" sz="1200" b="1" dirty="0">
                <a:effectLst/>
                <a:latin typeface="Courier New" panose="02070309020205020404" pitchFamily="49" charset="0"/>
              </a:rPr>
              <a:t>model = </a:t>
            </a:r>
            <a:r>
              <a:rPr lang="en-US" sz="1200" b="1" dirty="0" err="1">
                <a:effectLst/>
                <a:latin typeface="Courier New" panose="02070309020205020404" pitchFamily="49" charset="0"/>
              </a:rPr>
              <a:t>LogisticRegression</a:t>
            </a:r>
            <a:r>
              <a:rPr lang="en-US" sz="1200" b="1" dirty="0">
                <a:effectLst/>
                <a:latin typeface="Courier New" panose="02070309020205020404" pitchFamily="49" charset="0"/>
              </a:rPr>
              <a:t>()</a:t>
            </a:r>
          </a:p>
          <a:p>
            <a:endParaRPr lang="en-IN" sz="1200" dirty="0">
              <a:latin typeface="Times New Roman" pitchFamily="18" charset="0"/>
              <a:cs typeface="Times New Roman" pitchFamily="18" charset="0"/>
            </a:endParaRPr>
          </a:p>
          <a:p>
            <a:r>
              <a:rPr lang="en-US" sz="1200" b="0" dirty="0">
                <a:solidFill>
                  <a:srgbClr val="6AA94F"/>
                </a:solidFill>
                <a:effectLst/>
                <a:latin typeface="Courier New" panose="02070309020205020404" pitchFamily="49" charset="0"/>
              </a:rPr>
              <a:t>#model fitting</a:t>
            </a:r>
            <a:endParaRPr lang="en-US" sz="1200" b="0" dirty="0">
              <a:solidFill>
                <a:srgbClr val="D4D4D4"/>
              </a:solidFill>
              <a:effectLst/>
              <a:latin typeface="Courier New" panose="02070309020205020404" pitchFamily="49" charset="0"/>
            </a:endParaRPr>
          </a:p>
          <a:p>
            <a:r>
              <a:rPr lang="en-US" sz="1200" b="1" dirty="0" err="1">
                <a:effectLst/>
                <a:latin typeface="Courier New" panose="02070309020205020404" pitchFamily="49" charset="0"/>
              </a:rPr>
              <a:t>model.fit</a:t>
            </a:r>
            <a:r>
              <a:rPr lang="en-US" sz="1200" b="1" dirty="0">
                <a:effectLst/>
                <a:latin typeface="Courier New" panose="02070309020205020404" pitchFamily="49" charset="0"/>
              </a:rPr>
              <a:t>(</a:t>
            </a:r>
            <a:r>
              <a:rPr lang="en-US" sz="1200" b="1" dirty="0" err="1">
                <a:effectLst/>
                <a:latin typeface="Courier New" panose="02070309020205020404" pitchFamily="49" charset="0"/>
              </a:rPr>
              <a:t>x_train,y_train</a:t>
            </a:r>
            <a:r>
              <a:rPr lang="en-US" sz="1200" b="1" dirty="0">
                <a:effectLst/>
                <a:latin typeface="Courier New" panose="02070309020205020404" pitchFamily="49" charset="0"/>
              </a:rPr>
              <a:t>) </a:t>
            </a:r>
            <a:r>
              <a:rPr lang="en-US" sz="1200" b="0" dirty="0">
                <a:solidFill>
                  <a:srgbClr val="6AA94F"/>
                </a:solidFill>
                <a:effectLst/>
                <a:latin typeface="Courier New" panose="02070309020205020404" pitchFamily="49" charset="0"/>
              </a:rPr>
              <a:t># we fit the training data</a:t>
            </a:r>
            <a:endParaRPr lang="en-US" sz="1200" b="0" dirty="0">
              <a:solidFill>
                <a:srgbClr val="D4D4D4"/>
              </a:solidFill>
              <a:effectLst/>
              <a:latin typeface="Courier New" panose="02070309020205020404" pitchFamily="49" charset="0"/>
            </a:endParaRPr>
          </a:p>
          <a:p>
            <a:br>
              <a:rPr lang="en-US" sz="1200" b="0" dirty="0">
                <a:solidFill>
                  <a:srgbClr val="D4D4D4"/>
                </a:solidFill>
                <a:effectLst/>
                <a:latin typeface="Courier New" panose="02070309020205020404" pitchFamily="49" charset="0"/>
              </a:rPr>
            </a:br>
            <a:r>
              <a:rPr lang="en-US" sz="1200" b="0" dirty="0">
                <a:solidFill>
                  <a:srgbClr val="6AA94F"/>
                </a:solidFill>
                <a:effectLst/>
                <a:latin typeface="Courier New" panose="02070309020205020404" pitchFamily="49" charset="0"/>
              </a:rPr>
              <a:t>#predictor variable</a:t>
            </a:r>
            <a:endParaRPr lang="en-US" sz="1200" b="0" dirty="0">
              <a:solidFill>
                <a:srgbClr val="D4D4D4"/>
              </a:solidFill>
              <a:effectLst/>
              <a:latin typeface="Courier New" panose="02070309020205020404" pitchFamily="49" charset="0"/>
            </a:endParaRPr>
          </a:p>
          <a:p>
            <a:r>
              <a:rPr lang="en-US" sz="1200" b="1" dirty="0" err="1">
                <a:effectLst/>
                <a:latin typeface="Courier New" panose="02070309020205020404" pitchFamily="49" charset="0"/>
              </a:rPr>
              <a:t>y_pred</a:t>
            </a:r>
            <a:r>
              <a:rPr lang="en-US" sz="1200" b="1" dirty="0">
                <a:effectLst/>
                <a:latin typeface="Courier New" panose="02070309020205020404" pitchFamily="49" charset="0"/>
              </a:rPr>
              <a:t> = </a:t>
            </a:r>
            <a:r>
              <a:rPr lang="en-US" sz="1200" b="1" dirty="0" err="1">
                <a:effectLst/>
                <a:latin typeface="Courier New" panose="02070309020205020404" pitchFamily="49" charset="0"/>
              </a:rPr>
              <a:t>model.predict</a:t>
            </a:r>
            <a:r>
              <a:rPr lang="en-US" sz="1200" b="1" dirty="0">
                <a:effectLst/>
                <a:latin typeface="Courier New" panose="02070309020205020404" pitchFamily="49" charset="0"/>
              </a:rPr>
              <a:t>(</a:t>
            </a:r>
            <a:r>
              <a:rPr lang="en-US" sz="1200" b="1" dirty="0" err="1">
                <a:effectLst/>
                <a:latin typeface="Courier New" panose="02070309020205020404" pitchFamily="49" charset="0"/>
              </a:rPr>
              <a:t>x_test</a:t>
            </a:r>
            <a:r>
              <a:rPr lang="en-US" sz="1200" b="1" dirty="0">
                <a:effectLst/>
                <a:latin typeface="Courier New" panose="02070309020205020404" pitchFamily="49" charset="0"/>
              </a:rPr>
              <a:t>)</a:t>
            </a:r>
          </a:p>
          <a:p>
            <a:r>
              <a:rPr lang="en-US" sz="1200" b="0" dirty="0" err="1">
                <a:solidFill>
                  <a:srgbClr val="D4D4D4"/>
                </a:solidFill>
                <a:effectLst/>
                <a:latin typeface="Courier New" panose="02070309020205020404" pitchFamily="49" charset="0"/>
              </a:rPr>
              <a:t>y_pred</a:t>
            </a:r>
            <a:r>
              <a:rPr lang="en-US" sz="1200" b="0" dirty="0">
                <a:solidFill>
                  <a:srgbClr val="D4D4D4"/>
                </a:solidFill>
                <a:effectLst/>
                <a:latin typeface="Courier New" panose="02070309020205020404" pitchFamily="49" charset="0"/>
              </a:rPr>
              <a:t> </a:t>
            </a:r>
            <a:r>
              <a:rPr lang="en-US" sz="1200" b="0" dirty="0">
                <a:solidFill>
                  <a:srgbClr val="6AA94F"/>
                </a:solidFill>
                <a:effectLst/>
                <a:latin typeface="Courier New" panose="02070309020205020404" pitchFamily="49" charset="0"/>
              </a:rPr>
              <a:t># predicted values</a:t>
            </a:r>
            <a:endParaRPr lang="en-US" sz="1200" b="0" dirty="0">
              <a:solidFill>
                <a:srgbClr val="D4D4D4"/>
              </a:solidFill>
              <a:effectLst/>
              <a:latin typeface="Courier New" panose="02070309020205020404" pitchFamily="49" charset="0"/>
            </a:endParaRPr>
          </a:p>
          <a:p>
            <a:endParaRPr lang="en-IN" sz="1200" b="0" dirty="0">
              <a:solidFill>
                <a:srgbClr val="D4D4D4"/>
              </a:solidFill>
              <a:effectLst/>
              <a:latin typeface="Times New Roman" pitchFamily="18" charset="0"/>
              <a:cs typeface="Times New Roman" pitchFamily="18" charset="0"/>
            </a:endParaRPr>
          </a:p>
          <a:p>
            <a:r>
              <a:rPr lang="en-US" sz="1200" b="0" dirty="0">
                <a:solidFill>
                  <a:srgbClr val="6AA94F"/>
                </a:solidFill>
                <a:effectLst/>
                <a:latin typeface="Courier New" panose="02070309020205020404" pitchFamily="49" charset="0"/>
              </a:rPr>
              <a:t>#ACCURACY FOR LOGISTIC REGRESSION MODEL</a:t>
            </a:r>
            <a:endParaRPr lang="en-US" sz="1200" b="0" dirty="0">
              <a:solidFill>
                <a:srgbClr val="D4D4D4"/>
              </a:solidFill>
              <a:effectLst/>
              <a:latin typeface="Courier New" panose="02070309020205020404" pitchFamily="49" charset="0"/>
            </a:endParaRPr>
          </a:p>
          <a:p>
            <a:r>
              <a:rPr lang="en-US" sz="1200" b="1" dirty="0">
                <a:effectLst/>
                <a:latin typeface="Courier New" panose="02070309020205020404" pitchFamily="49" charset="0"/>
              </a:rPr>
              <a:t>from </a:t>
            </a:r>
            <a:r>
              <a:rPr lang="en-US" sz="1200" b="1" dirty="0" err="1">
                <a:effectLst/>
                <a:latin typeface="Courier New" panose="02070309020205020404" pitchFamily="49" charset="0"/>
              </a:rPr>
              <a:t>sklearn.metrics</a:t>
            </a:r>
            <a:r>
              <a:rPr lang="en-US" sz="1200" b="1" dirty="0">
                <a:effectLst/>
                <a:latin typeface="Courier New" panose="02070309020205020404" pitchFamily="49" charset="0"/>
              </a:rPr>
              <a:t> import </a:t>
            </a:r>
            <a:r>
              <a:rPr lang="en-US" sz="1200" b="1" dirty="0" err="1">
                <a:effectLst/>
                <a:latin typeface="Courier New" panose="02070309020205020404" pitchFamily="49" charset="0"/>
              </a:rPr>
              <a:t>accuracy_score</a:t>
            </a:r>
            <a:endParaRPr lang="en-US" sz="1200" b="1" dirty="0">
              <a:effectLst/>
              <a:latin typeface="Courier New" panose="02070309020205020404" pitchFamily="49" charset="0"/>
            </a:endParaRPr>
          </a:p>
          <a:p>
            <a:r>
              <a:rPr lang="en-US" sz="1200" b="1" dirty="0" err="1">
                <a:effectLst/>
                <a:latin typeface="Courier New" panose="02070309020205020404" pitchFamily="49" charset="0"/>
              </a:rPr>
              <a:t>accuracy_score</a:t>
            </a:r>
            <a:r>
              <a:rPr lang="en-US" sz="1200" b="1" dirty="0">
                <a:effectLst/>
                <a:latin typeface="Courier New" panose="02070309020205020404" pitchFamily="49" charset="0"/>
              </a:rPr>
              <a:t>(</a:t>
            </a:r>
            <a:r>
              <a:rPr lang="en-US" sz="1200" b="1" dirty="0" err="1">
                <a:effectLst/>
                <a:latin typeface="Courier New" panose="02070309020205020404" pitchFamily="49" charset="0"/>
              </a:rPr>
              <a:t>y_pred,y_test</a:t>
            </a:r>
            <a:r>
              <a:rPr lang="en-US" sz="1200" b="1" dirty="0">
                <a:effectLst/>
                <a:latin typeface="Courier New" panose="02070309020205020404" pitchFamily="49" charset="0"/>
              </a:rPr>
              <a:t>)*100</a:t>
            </a:r>
          </a:p>
          <a:p>
            <a:endParaRPr lang="en-US" sz="12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69238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5301"/>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IMPLEMENTATION</a:t>
            </a: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a:xfrm rot="16200000">
            <a:off x="10797542" y="1734797"/>
            <a:ext cx="1904999" cy="365125"/>
          </a:xfrm>
        </p:spPr>
        <p:txBody>
          <a:bodyPr/>
          <a:lstStyle/>
          <a:p>
            <a:r>
              <a:rPr lang="en-US" dirty="0"/>
              <a:t>VI Semester, Department of ISE, RNSIT</a:t>
            </a:r>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2021 - 2022</a:t>
            </a:r>
            <a:endParaRPr lang="en-US" dirty="0"/>
          </a:p>
        </p:txBody>
      </p:sp>
      <p:sp>
        <p:nvSpPr>
          <p:cNvPr id="3" name="Slide Number Placeholder 2">
            <a:extLst>
              <a:ext uri="{FF2B5EF4-FFF2-40B4-BE49-F238E27FC236}">
                <a16:creationId xmlns:a16="http://schemas.microsoft.com/office/drawing/2014/main" id="{8FF483D0-FC24-4C7F-A767-4599303441E0}"/>
              </a:ext>
            </a:extLst>
          </p:cNvPr>
          <p:cNvSpPr>
            <a:spLocks noGrp="1"/>
          </p:cNvSpPr>
          <p:nvPr>
            <p:ph type="sldNum" sz="quarter" idx="12"/>
          </p:nvPr>
        </p:nvSpPr>
        <p:spPr/>
        <p:txBody>
          <a:bodyPr>
            <a:normAutofit lnSpcReduction="10000"/>
          </a:bodyPr>
          <a:lstStyle/>
          <a:p>
            <a:fld id="{5B4F5413-E548-45A8-B9DD-11B71454D5CA}" type="slidenum">
              <a:rPr lang="en-US" smtClean="0"/>
              <a:pPr/>
              <a:t>11</a:t>
            </a:fld>
            <a:endParaRPr lang="en-US" dirty="0"/>
          </a:p>
        </p:txBody>
      </p:sp>
      <p:sp>
        <p:nvSpPr>
          <p:cNvPr id="9" name="Content Placeholder 2">
            <a:extLst>
              <a:ext uri="{FF2B5EF4-FFF2-40B4-BE49-F238E27FC236}">
                <a16:creationId xmlns:a16="http://schemas.microsoft.com/office/drawing/2014/main" id="{B5F54E7E-0CB3-497B-98EB-74178BF12B55}"/>
              </a:ext>
            </a:extLst>
          </p:cNvPr>
          <p:cNvSpPr txBox="1">
            <a:spLocks/>
          </p:cNvSpPr>
          <p:nvPr/>
        </p:nvSpPr>
        <p:spPr>
          <a:xfrm>
            <a:off x="479376" y="992124"/>
            <a:ext cx="11233248" cy="5173180"/>
          </a:xfrm>
          <a:prstGeom prst="rect">
            <a:avLst/>
          </a:prstGeom>
        </p:spPr>
        <p:txBody>
          <a:bodyPr vert="horz" lIns="91440" tIns="45720" rIns="91440" bIns="45720" rtlCol="0">
            <a:normAutofit fontScale="4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4000" b="1" dirty="0">
                <a:latin typeface="Times New Roman" pitchFamily="18" charset="0"/>
                <a:cs typeface="Times New Roman" pitchFamily="18" charset="0"/>
              </a:rPr>
              <a:t>TESTING and STREAMLIT</a:t>
            </a:r>
          </a:p>
          <a:p>
            <a:pPr marL="0" indent="0">
              <a:buNone/>
            </a:pPr>
            <a:r>
              <a:rPr lang="en-IN" sz="2300" b="1" dirty="0">
                <a:effectLst/>
                <a:latin typeface="Courier New" panose="02070309020205020404" pitchFamily="49" charset="0"/>
              </a:rPr>
              <a:t>from </a:t>
            </a:r>
            <a:r>
              <a:rPr lang="en-IN" sz="2300" b="1" dirty="0" err="1">
                <a:effectLst/>
                <a:latin typeface="Courier New" panose="02070309020205020404" pitchFamily="49" charset="0"/>
              </a:rPr>
              <a:t>sklearn.tree</a:t>
            </a:r>
            <a:r>
              <a:rPr lang="en-IN" sz="2300" b="1" dirty="0">
                <a:effectLst/>
                <a:latin typeface="Courier New" panose="02070309020205020404" pitchFamily="49" charset="0"/>
              </a:rPr>
              <a:t> import </a:t>
            </a:r>
            <a:r>
              <a:rPr lang="en-IN" sz="2300" b="1" dirty="0" err="1">
                <a:effectLst/>
                <a:latin typeface="Courier New" panose="02070309020205020404" pitchFamily="49" charset="0"/>
              </a:rPr>
              <a:t>DecisionTreeClassifier</a:t>
            </a:r>
            <a:endParaRPr lang="en-IN" sz="2300" b="1" dirty="0">
              <a:effectLst/>
              <a:latin typeface="Courier New" panose="02070309020205020404" pitchFamily="49" charset="0"/>
            </a:endParaRPr>
          </a:p>
          <a:p>
            <a:pPr marL="0" indent="0">
              <a:buNone/>
            </a:pPr>
            <a:r>
              <a:rPr lang="en-IN" sz="2300" b="1" dirty="0">
                <a:effectLst/>
                <a:latin typeface="Courier New" panose="02070309020205020404" pitchFamily="49" charset="0"/>
              </a:rPr>
              <a:t>model = </a:t>
            </a:r>
            <a:r>
              <a:rPr lang="en-IN" sz="2300" b="1" dirty="0" err="1">
                <a:effectLst/>
                <a:latin typeface="Courier New" panose="02070309020205020404" pitchFamily="49" charset="0"/>
              </a:rPr>
              <a:t>DecisionTreeClassifier</a:t>
            </a:r>
            <a:r>
              <a:rPr lang="en-IN" sz="2300" b="1" dirty="0">
                <a:effectLst/>
                <a:latin typeface="Courier New" panose="02070309020205020404" pitchFamily="49" charset="0"/>
              </a:rPr>
              <a:t>(</a:t>
            </a:r>
            <a:r>
              <a:rPr lang="en-IN" sz="2300" b="1" dirty="0" err="1">
                <a:effectLst/>
                <a:latin typeface="Courier New" panose="02070309020205020404" pitchFamily="49" charset="0"/>
              </a:rPr>
              <a:t>max_depth</a:t>
            </a:r>
            <a:r>
              <a:rPr lang="en-IN" sz="2300" b="1" dirty="0">
                <a:effectLst/>
                <a:latin typeface="Courier New" panose="02070309020205020404" pitchFamily="49" charset="0"/>
              </a:rPr>
              <a:t>=3, </a:t>
            </a:r>
            <a:r>
              <a:rPr lang="en-IN" sz="2300" b="1" dirty="0" err="1">
                <a:effectLst/>
                <a:latin typeface="Courier New" panose="02070309020205020404" pitchFamily="49" charset="0"/>
              </a:rPr>
              <a:t>random_state</a:t>
            </a:r>
            <a:r>
              <a:rPr lang="en-IN" sz="2300" b="1" dirty="0">
                <a:effectLst/>
                <a:latin typeface="Courier New" panose="02070309020205020404" pitchFamily="49" charset="0"/>
              </a:rPr>
              <a:t>=0)</a:t>
            </a:r>
          </a:p>
          <a:p>
            <a:pPr marL="0" indent="0">
              <a:buNone/>
            </a:pPr>
            <a:r>
              <a:rPr lang="fr-FR" sz="2300" b="0" dirty="0">
                <a:solidFill>
                  <a:srgbClr val="6AA94F"/>
                </a:solidFill>
                <a:effectLst/>
                <a:latin typeface="Courier New" panose="02070309020205020404" pitchFamily="49" charset="0"/>
              </a:rPr>
              <a:t>#model </a:t>
            </a:r>
            <a:r>
              <a:rPr lang="fr-FR" sz="2300" b="0" dirty="0" err="1">
                <a:solidFill>
                  <a:srgbClr val="6AA94F"/>
                </a:solidFill>
                <a:effectLst/>
                <a:latin typeface="Courier New" panose="02070309020205020404" pitchFamily="49" charset="0"/>
              </a:rPr>
              <a:t>fitting</a:t>
            </a:r>
            <a:endParaRPr lang="fr-FR" sz="2300" b="0" dirty="0">
              <a:solidFill>
                <a:srgbClr val="D4D4D4"/>
              </a:solidFill>
              <a:effectLst/>
              <a:latin typeface="Courier New" panose="02070309020205020404" pitchFamily="49" charset="0"/>
            </a:endParaRPr>
          </a:p>
          <a:p>
            <a:pPr marL="0" indent="0">
              <a:buNone/>
            </a:pPr>
            <a:r>
              <a:rPr lang="fr-FR" sz="2300" b="1" dirty="0" err="1">
                <a:effectLst/>
                <a:latin typeface="Courier New" panose="02070309020205020404" pitchFamily="49" charset="0"/>
              </a:rPr>
              <a:t>model.fit</a:t>
            </a:r>
            <a:r>
              <a:rPr lang="fr-FR" sz="2300" b="1" dirty="0">
                <a:effectLst/>
                <a:latin typeface="Courier New" panose="02070309020205020404" pitchFamily="49" charset="0"/>
              </a:rPr>
              <a:t>(</a:t>
            </a:r>
            <a:r>
              <a:rPr lang="fr-FR" sz="2300" b="1" dirty="0" err="1">
                <a:effectLst/>
                <a:latin typeface="Courier New" panose="02070309020205020404" pitchFamily="49" charset="0"/>
              </a:rPr>
              <a:t>x_train,y_train</a:t>
            </a:r>
            <a:r>
              <a:rPr lang="fr-FR" sz="2300" b="1" dirty="0">
                <a:effectLst/>
                <a:latin typeface="Courier New" panose="02070309020205020404" pitchFamily="49" charset="0"/>
              </a:rPr>
              <a:t>)</a:t>
            </a:r>
          </a:p>
          <a:p>
            <a:r>
              <a:rPr lang="en-IN" sz="2300" b="1" dirty="0">
                <a:solidFill>
                  <a:srgbClr val="82C6FF"/>
                </a:solidFill>
                <a:effectLst/>
                <a:latin typeface="Courier New" panose="02070309020205020404" pitchFamily="49" charset="0"/>
              </a:rPr>
              <a:t>%%</a:t>
            </a:r>
            <a:r>
              <a:rPr lang="en-IN" sz="2300" b="1" dirty="0" err="1">
                <a:solidFill>
                  <a:srgbClr val="82C6FF"/>
                </a:solidFill>
                <a:effectLst/>
                <a:latin typeface="Courier New" panose="02070309020205020404" pitchFamily="49" charset="0"/>
              </a:rPr>
              <a:t>writefile</a:t>
            </a:r>
            <a:r>
              <a:rPr lang="en-IN" sz="2300" b="1" dirty="0">
                <a:solidFill>
                  <a:srgbClr val="82C6FF"/>
                </a:solidFill>
                <a:effectLst/>
                <a:latin typeface="Courier New" panose="02070309020205020404" pitchFamily="49" charset="0"/>
              </a:rPr>
              <a:t> app.py</a:t>
            </a:r>
            <a:endParaRPr lang="en-IN" sz="2300" b="1" dirty="0">
              <a:solidFill>
                <a:srgbClr val="D4D4D4"/>
              </a:solidFill>
              <a:effectLst/>
              <a:latin typeface="Courier New" panose="02070309020205020404" pitchFamily="49" charset="0"/>
            </a:endParaRPr>
          </a:p>
          <a:p>
            <a:r>
              <a:rPr lang="en-IN" sz="2300" b="1" dirty="0">
                <a:effectLst/>
                <a:latin typeface="Courier New" panose="02070309020205020404" pitchFamily="49" charset="0"/>
              </a:rPr>
              <a:t>import </a:t>
            </a:r>
            <a:r>
              <a:rPr lang="en-IN" sz="2300" b="1" dirty="0" err="1">
                <a:effectLst/>
                <a:latin typeface="Courier New" panose="02070309020205020404" pitchFamily="49" charset="0"/>
              </a:rPr>
              <a:t>streamlit</a:t>
            </a:r>
            <a:r>
              <a:rPr lang="en-IN" sz="2300" b="1" dirty="0">
                <a:effectLst/>
                <a:latin typeface="Courier New" panose="02070309020205020404" pitchFamily="49" charset="0"/>
              </a:rPr>
              <a:t> as </a:t>
            </a:r>
            <a:r>
              <a:rPr lang="en-IN" sz="2300" b="1" dirty="0" err="1">
                <a:effectLst/>
                <a:latin typeface="Courier New" panose="02070309020205020404" pitchFamily="49" charset="0"/>
              </a:rPr>
              <a:t>st</a:t>
            </a:r>
            <a:endParaRPr lang="en-IN" sz="2300" b="1" dirty="0">
              <a:effectLst/>
              <a:latin typeface="Courier New" panose="02070309020205020404" pitchFamily="49" charset="0"/>
            </a:endParaRPr>
          </a:p>
          <a:p>
            <a:r>
              <a:rPr lang="en-IN" sz="2300" b="1" dirty="0">
                <a:effectLst/>
                <a:latin typeface="Courier New" panose="02070309020205020404" pitchFamily="49" charset="0"/>
              </a:rPr>
              <a:t>import </a:t>
            </a:r>
            <a:r>
              <a:rPr lang="en-IN" sz="2300" b="1" dirty="0" err="1">
                <a:effectLst/>
                <a:latin typeface="Courier New" panose="02070309020205020404" pitchFamily="49" charset="0"/>
              </a:rPr>
              <a:t>numpy</a:t>
            </a:r>
            <a:r>
              <a:rPr lang="en-IN" sz="2300" b="1" dirty="0">
                <a:effectLst/>
                <a:latin typeface="Courier New" panose="02070309020205020404" pitchFamily="49" charset="0"/>
              </a:rPr>
              <a:t> as np</a:t>
            </a:r>
          </a:p>
          <a:p>
            <a:r>
              <a:rPr lang="en-IN" sz="2300" b="1" dirty="0" err="1">
                <a:effectLst/>
                <a:latin typeface="Courier New" panose="02070309020205020404" pitchFamily="49" charset="0"/>
              </a:rPr>
              <a:t>st.title</a:t>
            </a:r>
            <a:r>
              <a:rPr lang="en-IN" sz="2300" b="1" dirty="0">
                <a:effectLst/>
                <a:latin typeface="Courier New" panose="02070309020205020404" pitchFamily="49" charset="0"/>
              </a:rPr>
              <a:t>("HEART FAILURE PREDICTION")</a:t>
            </a:r>
          </a:p>
          <a:p>
            <a:r>
              <a:rPr lang="en-IN" sz="2300" b="1" dirty="0">
                <a:effectLst/>
                <a:latin typeface="Courier New" panose="02070309020205020404" pitchFamily="49" charset="0"/>
              </a:rPr>
              <a:t>age = </a:t>
            </a:r>
            <a:r>
              <a:rPr lang="en-IN" sz="2300" b="1" dirty="0" err="1">
                <a:effectLst/>
                <a:latin typeface="Courier New" panose="02070309020205020404" pitchFamily="49" charset="0"/>
              </a:rPr>
              <a:t>st.slider</a:t>
            </a:r>
            <a:r>
              <a:rPr lang="en-IN" sz="2300" b="1" dirty="0">
                <a:effectLst/>
                <a:latin typeface="Courier New" panose="02070309020205020404" pitchFamily="49" charset="0"/>
              </a:rPr>
              <a:t>('Age', 10, 80, 5)</a:t>
            </a:r>
          </a:p>
          <a:p>
            <a:r>
              <a:rPr lang="en-IN" sz="2300" b="1" dirty="0" err="1">
                <a:effectLst/>
                <a:latin typeface="Courier New" panose="02070309020205020404" pitchFamily="49" charset="0"/>
              </a:rPr>
              <a:t>rbp</a:t>
            </a:r>
            <a:r>
              <a:rPr lang="en-IN" sz="2300" b="1" dirty="0">
                <a:effectLst/>
                <a:latin typeface="Courier New" panose="02070309020205020404" pitchFamily="49" charset="0"/>
              </a:rPr>
              <a:t> = </a:t>
            </a:r>
            <a:r>
              <a:rPr lang="en-IN" sz="2300" b="1" dirty="0" err="1">
                <a:effectLst/>
                <a:latin typeface="Courier New" panose="02070309020205020404" pitchFamily="49" charset="0"/>
              </a:rPr>
              <a:t>st.slider</a:t>
            </a:r>
            <a:r>
              <a:rPr lang="en-IN" sz="2300" b="1" dirty="0">
                <a:effectLst/>
                <a:latin typeface="Courier New" panose="02070309020205020404" pitchFamily="49" charset="0"/>
              </a:rPr>
              <a:t>('Resting BP', 100, 200, 10)</a:t>
            </a:r>
          </a:p>
          <a:p>
            <a:r>
              <a:rPr lang="en-IN" sz="2300" b="1" dirty="0" err="1">
                <a:effectLst/>
                <a:latin typeface="Courier New" panose="02070309020205020404" pitchFamily="49" charset="0"/>
              </a:rPr>
              <a:t>chstrl</a:t>
            </a:r>
            <a:r>
              <a:rPr lang="en-IN" sz="2300" b="1" dirty="0">
                <a:effectLst/>
                <a:latin typeface="Courier New" panose="02070309020205020404" pitchFamily="49" charset="0"/>
              </a:rPr>
              <a:t> = </a:t>
            </a:r>
            <a:r>
              <a:rPr lang="en-IN" sz="2300" b="1" dirty="0" err="1">
                <a:effectLst/>
                <a:latin typeface="Courier New" panose="02070309020205020404" pitchFamily="49" charset="0"/>
              </a:rPr>
              <a:t>st.slider</a:t>
            </a:r>
            <a:r>
              <a:rPr lang="en-IN" sz="2300" b="1" dirty="0">
                <a:effectLst/>
                <a:latin typeface="Courier New" panose="02070309020205020404" pitchFamily="49" charset="0"/>
              </a:rPr>
              <a:t>('</a:t>
            </a:r>
            <a:r>
              <a:rPr lang="en-IN" sz="2300" b="1" dirty="0" err="1">
                <a:effectLst/>
                <a:latin typeface="Courier New" panose="02070309020205020404" pitchFamily="49" charset="0"/>
              </a:rPr>
              <a:t>Cholestrol</a:t>
            </a:r>
            <a:r>
              <a:rPr lang="en-IN" sz="2300" b="1" dirty="0">
                <a:effectLst/>
                <a:latin typeface="Courier New" panose="02070309020205020404" pitchFamily="49" charset="0"/>
              </a:rPr>
              <a:t>', 50, 300, 20)</a:t>
            </a:r>
          </a:p>
          <a:p>
            <a:r>
              <a:rPr lang="en-IN" sz="2300" b="1" dirty="0">
                <a:effectLst/>
                <a:latin typeface="Courier New" panose="02070309020205020404" pitchFamily="49" charset="0"/>
              </a:rPr>
              <a:t>MHR = </a:t>
            </a:r>
            <a:r>
              <a:rPr lang="en-IN" sz="2300" b="1" dirty="0" err="1">
                <a:effectLst/>
                <a:latin typeface="Courier New" panose="02070309020205020404" pitchFamily="49" charset="0"/>
              </a:rPr>
              <a:t>st.slider</a:t>
            </a:r>
            <a:r>
              <a:rPr lang="en-IN" sz="2300" b="1" dirty="0">
                <a:effectLst/>
                <a:latin typeface="Courier New" panose="02070309020205020404" pitchFamily="49" charset="0"/>
              </a:rPr>
              <a:t>('</a:t>
            </a:r>
            <a:r>
              <a:rPr lang="en-IN" sz="2300" b="1" dirty="0" err="1">
                <a:effectLst/>
                <a:latin typeface="Courier New" panose="02070309020205020404" pitchFamily="49" charset="0"/>
              </a:rPr>
              <a:t>MaxHR</a:t>
            </a:r>
            <a:r>
              <a:rPr lang="en-IN" sz="2300" b="1" dirty="0">
                <a:effectLst/>
                <a:latin typeface="Courier New" panose="02070309020205020404" pitchFamily="49" charset="0"/>
              </a:rPr>
              <a:t>', 60,200, 10)</a:t>
            </a:r>
          </a:p>
          <a:p>
            <a:r>
              <a:rPr lang="en-IN" sz="2300" b="1" dirty="0">
                <a:effectLst/>
                <a:latin typeface="Courier New" panose="02070309020205020404" pitchFamily="49" charset="0"/>
              </a:rPr>
              <a:t>from </a:t>
            </a:r>
            <a:r>
              <a:rPr lang="en-IN" sz="2300" b="1" dirty="0" err="1">
                <a:effectLst/>
                <a:latin typeface="Courier New" panose="02070309020205020404" pitchFamily="49" charset="0"/>
              </a:rPr>
              <a:t>sklearn.preprocessing</a:t>
            </a:r>
            <a:r>
              <a:rPr lang="en-IN" sz="2300" b="1" dirty="0">
                <a:effectLst/>
                <a:latin typeface="Courier New" panose="02070309020205020404" pitchFamily="49" charset="0"/>
              </a:rPr>
              <a:t> import </a:t>
            </a:r>
            <a:r>
              <a:rPr lang="en-IN" sz="2300" b="1" dirty="0" err="1">
                <a:effectLst/>
                <a:latin typeface="Courier New" panose="02070309020205020404" pitchFamily="49" charset="0"/>
              </a:rPr>
              <a:t>MinMaxScaler</a:t>
            </a:r>
            <a:endParaRPr lang="en-IN" sz="2300" b="1" dirty="0">
              <a:effectLst/>
              <a:latin typeface="Courier New" panose="02070309020205020404" pitchFamily="49" charset="0"/>
            </a:endParaRPr>
          </a:p>
          <a:p>
            <a:r>
              <a:rPr lang="en-IN" sz="2300" b="1" dirty="0">
                <a:effectLst/>
                <a:latin typeface="Courier New" panose="02070309020205020404" pitchFamily="49" charset="0"/>
              </a:rPr>
              <a:t>scaler = </a:t>
            </a:r>
            <a:r>
              <a:rPr lang="en-IN" sz="2300" b="1" dirty="0" err="1">
                <a:effectLst/>
                <a:latin typeface="Courier New" panose="02070309020205020404" pitchFamily="49" charset="0"/>
              </a:rPr>
              <a:t>MinMaxScaler</a:t>
            </a:r>
            <a:r>
              <a:rPr lang="en-IN" sz="2300" b="1" dirty="0">
                <a:effectLst/>
                <a:latin typeface="Courier New" panose="02070309020205020404" pitchFamily="49" charset="0"/>
              </a:rPr>
              <a:t>()</a:t>
            </a:r>
          </a:p>
          <a:p>
            <a:r>
              <a:rPr lang="en-IN" sz="2300" b="1" dirty="0" err="1">
                <a:effectLst/>
                <a:latin typeface="Courier New" panose="02070309020205020404" pitchFamily="49" charset="0"/>
              </a:rPr>
              <a:t>x_trai</a:t>
            </a:r>
            <a:r>
              <a:rPr lang="en-IN" sz="2300" b="1" dirty="0">
                <a:effectLst/>
                <a:latin typeface="Courier New" panose="02070309020205020404" pitchFamily="49" charset="0"/>
              </a:rPr>
              <a:t> = </a:t>
            </a:r>
            <a:r>
              <a:rPr lang="en-IN" sz="2300" b="1" dirty="0" err="1">
                <a:effectLst/>
                <a:latin typeface="Courier New" panose="02070309020205020404" pitchFamily="49" charset="0"/>
              </a:rPr>
              <a:t>scaler.fit_transform</a:t>
            </a:r>
            <a:r>
              <a:rPr lang="en-IN" sz="2300" b="1" dirty="0">
                <a:effectLst/>
                <a:latin typeface="Courier New" panose="02070309020205020404" pitchFamily="49" charset="0"/>
              </a:rPr>
              <a:t>(</a:t>
            </a:r>
            <a:r>
              <a:rPr lang="en-IN" sz="2300" b="1" dirty="0" err="1">
                <a:effectLst/>
                <a:latin typeface="Courier New" panose="02070309020205020404" pitchFamily="49" charset="0"/>
              </a:rPr>
              <a:t>x_train</a:t>
            </a:r>
            <a:r>
              <a:rPr lang="en-IN" sz="2300" b="1" dirty="0">
                <a:effectLst/>
                <a:latin typeface="Courier New" panose="02070309020205020404" pitchFamily="49" charset="0"/>
              </a:rPr>
              <a:t>)</a:t>
            </a:r>
          </a:p>
          <a:p>
            <a:r>
              <a:rPr lang="en-IN" sz="2300" b="1" dirty="0">
                <a:effectLst/>
                <a:latin typeface="Courier New" panose="02070309020205020404" pitchFamily="49" charset="0"/>
              </a:rPr>
              <a:t>from </a:t>
            </a:r>
            <a:r>
              <a:rPr lang="en-IN" sz="2300" b="1" dirty="0" err="1">
                <a:effectLst/>
                <a:latin typeface="Courier New" panose="02070309020205020404" pitchFamily="49" charset="0"/>
              </a:rPr>
              <a:t>sklearn.tree</a:t>
            </a:r>
            <a:r>
              <a:rPr lang="en-IN" sz="2300" b="1" dirty="0">
                <a:effectLst/>
                <a:latin typeface="Courier New" panose="02070309020205020404" pitchFamily="49" charset="0"/>
              </a:rPr>
              <a:t> import </a:t>
            </a:r>
            <a:r>
              <a:rPr lang="en-IN" sz="2300" b="1" dirty="0" err="1">
                <a:effectLst/>
                <a:latin typeface="Courier New" panose="02070309020205020404" pitchFamily="49" charset="0"/>
              </a:rPr>
              <a:t>DecisionTreeClassifier</a:t>
            </a:r>
            <a:endParaRPr lang="en-IN" sz="2300" b="1" dirty="0">
              <a:effectLst/>
              <a:latin typeface="Courier New" panose="02070309020205020404" pitchFamily="49" charset="0"/>
            </a:endParaRPr>
          </a:p>
          <a:p>
            <a:r>
              <a:rPr lang="en-IN" sz="2300" b="1" dirty="0">
                <a:effectLst/>
                <a:latin typeface="Courier New" panose="02070309020205020404" pitchFamily="49" charset="0"/>
              </a:rPr>
              <a:t>model = </a:t>
            </a:r>
            <a:r>
              <a:rPr lang="en-IN" sz="2300" b="1" dirty="0" err="1">
                <a:effectLst/>
                <a:latin typeface="Courier New" panose="02070309020205020404" pitchFamily="49" charset="0"/>
              </a:rPr>
              <a:t>DecisionTreeClassifier</a:t>
            </a:r>
            <a:r>
              <a:rPr lang="en-IN" sz="2300" b="1" dirty="0">
                <a:effectLst/>
                <a:latin typeface="Courier New" panose="02070309020205020404" pitchFamily="49" charset="0"/>
              </a:rPr>
              <a:t>(</a:t>
            </a:r>
            <a:r>
              <a:rPr lang="en-IN" sz="2300" b="1" dirty="0" err="1">
                <a:effectLst/>
                <a:latin typeface="Courier New" panose="02070309020205020404" pitchFamily="49" charset="0"/>
              </a:rPr>
              <a:t>max_depth</a:t>
            </a:r>
            <a:r>
              <a:rPr lang="en-IN" sz="2300" b="1" dirty="0">
                <a:effectLst/>
                <a:latin typeface="Courier New" panose="02070309020205020404" pitchFamily="49" charset="0"/>
              </a:rPr>
              <a:t>=3, </a:t>
            </a:r>
            <a:r>
              <a:rPr lang="en-IN" sz="2300" b="1" dirty="0" err="1">
                <a:effectLst/>
                <a:latin typeface="Courier New" panose="02070309020205020404" pitchFamily="49" charset="0"/>
              </a:rPr>
              <a:t>random_state</a:t>
            </a:r>
            <a:r>
              <a:rPr lang="en-IN" sz="2300" b="1" dirty="0">
                <a:effectLst/>
                <a:latin typeface="Courier New" panose="02070309020205020404" pitchFamily="49" charset="0"/>
              </a:rPr>
              <a:t>=0)</a:t>
            </a:r>
          </a:p>
          <a:p>
            <a:r>
              <a:rPr lang="en-IN" sz="2300" b="1" dirty="0" err="1">
                <a:effectLst/>
                <a:latin typeface="Courier New" panose="02070309020205020404" pitchFamily="49" charset="0"/>
              </a:rPr>
              <a:t>model.fit</a:t>
            </a:r>
            <a:r>
              <a:rPr lang="en-IN" sz="2300" b="1" dirty="0">
                <a:effectLst/>
                <a:latin typeface="Courier New" panose="02070309020205020404" pitchFamily="49" charset="0"/>
              </a:rPr>
              <a:t>(</a:t>
            </a:r>
            <a:r>
              <a:rPr lang="en-IN" sz="2300" b="1" dirty="0" err="1">
                <a:effectLst/>
                <a:latin typeface="Courier New" panose="02070309020205020404" pitchFamily="49" charset="0"/>
              </a:rPr>
              <a:t>x_trai,y_train</a:t>
            </a:r>
            <a:r>
              <a:rPr lang="en-IN" sz="2300" b="1" dirty="0">
                <a:effectLst/>
                <a:latin typeface="Courier New" panose="02070309020205020404" pitchFamily="49" charset="0"/>
              </a:rPr>
              <a:t>)</a:t>
            </a:r>
          </a:p>
          <a:p>
            <a:r>
              <a:rPr lang="en-IN" sz="2300" b="1" dirty="0">
                <a:effectLst/>
                <a:latin typeface="Courier New" panose="02070309020205020404" pitchFamily="49" charset="0"/>
              </a:rPr>
              <a:t>op = </a:t>
            </a:r>
            <a:r>
              <a:rPr lang="en-IN" sz="2300" b="1" dirty="0" err="1">
                <a:effectLst/>
                <a:latin typeface="Courier New" panose="02070309020205020404" pitchFamily="49" charset="0"/>
              </a:rPr>
              <a:t>model.predict</a:t>
            </a:r>
            <a:r>
              <a:rPr lang="en-IN" sz="2300" b="1" dirty="0">
                <a:effectLst/>
                <a:latin typeface="Courier New" panose="02070309020205020404" pitchFamily="49" charset="0"/>
              </a:rPr>
              <a:t>([[</a:t>
            </a:r>
            <a:r>
              <a:rPr lang="en-IN" sz="2300" b="1" dirty="0" err="1">
                <a:effectLst/>
                <a:latin typeface="Courier New" panose="02070309020205020404" pitchFamily="49" charset="0"/>
              </a:rPr>
              <a:t>age,rbp,chstrl,MHR</a:t>
            </a:r>
            <a:r>
              <a:rPr lang="en-IN" sz="2300" b="1" dirty="0">
                <a:effectLst/>
                <a:latin typeface="Courier New" panose="02070309020205020404" pitchFamily="49" charset="0"/>
              </a:rPr>
              <a:t>]])</a:t>
            </a:r>
          </a:p>
          <a:p>
            <a:r>
              <a:rPr lang="en-IN" sz="2300" b="1" dirty="0" err="1">
                <a:effectLst/>
                <a:latin typeface="Courier New" panose="02070309020205020404" pitchFamily="49" charset="0"/>
              </a:rPr>
              <a:t>st.title</a:t>
            </a:r>
            <a:r>
              <a:rPr lang="en-IN" sz="2300" b="1" dirty="0">
                <a:effectLst/>
                <a:latin typeface="Courier New" panose="02070309020205020404" pitchFamily="49" charset="0"/>
              </a:rPr>
              <a:t>(op)</a:t>
            </a:r>
          </a:p>
          <a:p>
            <a:br>
              <a:rPr lang="en-IN" b="0" dirty="0">
                <a:solidFill>
                  <a:srgbClr val="D4D4D4"/>
                </a:solidFill>
                <a:effectLst/>
                <a:latin typeface="Courier New" panose="02070309020205020404" pitchFamily="49" charset="0"/>
              </a:rPr>
            </a:br>
            <a:endParaRPr lang="en-IN" b="0" dirty="0">
              <a:solidFill>
                <a:srgbClr val="D4D4D4"/>
              </a:solidFill>
              <a:effectLst/>
              <a:latin typeface="Courier New" panose="02070309020205020404" pitchFamily="49" charset="0"/>
            </a:endParaRPr>
          </a:p>
          <a:p>
            <a:pPr marL="0" indent="0">
              <a:lnSpc>
                <a:spcPct val="150000"/>
              </a:lnSpc>
              <a:buNone/>
            </a:pPr>
            <a:endParaRPr lang="en-US" b="1" dirty="0">
              <a:latin typeface="Times New Roman" pitchFamily="18" charset="0"/>
              <a:cs typeface="Times New Roman" pitchFamily="18" charset="0"/>
            </a:endParaRPr>
          </a:p>
          <a:p>
            <a:pPr marL="0" indent="0">
              <a:lnSpc>
                <a:spcPct val="150000"/>
              </a:lnSpc>
              <a:buNone/>
            </a:pPr>
            <a:endParaRPr lang="en-US" b="1" dirty="0">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id="{72BA103C-13A2-722B-F5E2-BAD59547927F}"/>
              </a:ext>
            </a:extLst>
          </p:cNvPr>
          <p:cNvSpPr txBox="1"/>
          <p:nvPr/>
        </p:nvSpPr>
        <p:spPr>
          <a:xfrm>
            <a:off x="6744072" y="992124"/>
            <a:ext cx="2787943" cy="1600438"/>
          </a:xfrm>
          <a:prstGeom prst="rect">
            <a:avLst/>
          </a:prstGeom>
          <a:noFill/>
        </p:spPr>
        <p:txBody>
          <a:bodyPr wrap="none" rtlCol="0">
            <a:spAutoFit/>
          </a:bodyPr>
          <a:lstStyle/>
          <a:p>
            <a:r>
              <a:rPr lang="en-IN" b="1" dirty="0" err="1"/>
              <a:t>Streamlit</a:t>
            </a:r>
            <a:r>
              <a:rPr lang="en-IN" b="1" dirty="0"/>
              <a:t> Integration</a:t>
            </a:r>
          </a:p>
          <a:p>
            <a:endParaRPr lang="en-IN" sz="1400" dirty="0">
              <a:solidFill>
                <a:schemeClr val="tx1">
                  <a:lumMod val="65000"/>
                  <a:lumOff val="35000"/>
                </a:schemeClr>
              </a:solidFill>
            </a:endParaRPr>
          </a:p>
          <a:p>
            <a:r>
              <a:rPr lang="en-IN" sz="1200" b="1" dirty="0">
                <a:solidFill>
                  <a:schemeClr val="tx1">
                    <a:lumMod val="65000"/>
                    <a:lumOff val="35000"/>
                  </a:schemeClr>
                </a:solidFill>
                <a:effectLst/>
                <a:latin typeface="Courier New" panose="02070309020205020404" pitchFamily="49" charset="0"/>
              </a:rPr>
              <a:t>!pip install -q </a:t>
            </a:r>
            <a:r>
              <a:rPr lang="en-IN" sz="1200" b="1" dirty="0" err="1">
                <a:solidFill>
                  <a:schemeClr val="tx1">
                    <a:lumMod val="65000"/>
                    <a:lumOff val="35000"/>
                  </a:schemeClr>
                </a:solidFill>
                <a:effectLst/>
                <a:latin typeface="Courier New" panose="02070309020205020404" pitchFamily="49" charset="0"/>
              </a:rPr>
              <a:t>streamlit</a:t>
            </a:r>
            <a:endParaRPr lang="en-IN" sz="1200" b="1" dirty="0">
              <a:solidFill>
                <a:schemeClr val="tx1">
                  <a:lumMod val="65000"/>
                  <a:lumOff val="35000"/>
                </a:schemeClr>
              </a:solidFill>
              <a:effectLst/>
              <a:latin typeface="Courier New" panose="02070309020205020404" pitchFamily="49" charset="0"/>
            </a:endParaRPr>
          </a:p>
          <a:p>
            <a:r>
              <a:rPr lang="en-IN" sz="1200" b="1" dirty="0">
                <a:solidFill>
                  <a:schemeClr val="tx1">
                    <a:lumMod val="65000"/>
                    <a:lumOff val="35000"/>
                  </a:schemeClr>
                </a:solidFill>
                <a:effectLst/>
                <a:latin typeface="Courier New" panose="02070309020205020404" pitchFamily="49" charset="0"/>
              </a:rPr>
              <a:t>!pip install </a:t>
            </a:r>
            <a:r>
              <a:rPr lang="en-IN" sz="1200" b="1" dirty="0" err="1">
                <a:solidFill>
                  <a:schemeClr val="tx1">
                    <a:lumMod val="65000"/>
                    <a:lumOff val="35000"/>
                  </a:schemeClr>
                </a:solidFill>
                <a:effectLst/>
                <a:latin typeface="Courier New" panose="02070309020205020404" pitchFamily="49" charset="0"/>
              </a:rPr>
              <a:t>pyngrok</a:t>
            </a:r>
            <a:endParaRPr lang="en-IN" sz="1200" b="1" dirty="0">
              <a:solidFill>
                <a:schemeClr val="tx1">
                  <a:lumMod val="65000"/>
                  <a:lumOff val="35000"/>
                </a:schemeClr>
              </a:solidFill>
              <a:effectLst/>
              <a:latin typeface="Courier New" panose="02070309020205020404" pitchFamily="49" charset="0"/>
            </a:endParaRPr>
          </a:p>
          <a:p>
            <a:r>
              <a:rPr lang="en-IN" sz="1200" b="1" dirty="0">
                <a:solidFill>
                  <a:schemeClr val="tx1">
                    <a:lumMod val="65000"/>
                    <a:lumOff val="35000"/>
                  </a:schemeClr>
                </a:solidFill>
              </a:rPr>
              <a:t>!</a:t>
            </a:r>
            <a:r>
              <a:rPr lang="en-IN" sz="1200" b="1" dirty="0">
                <a:solidFill>
                  <a:schemeClr val="tx1">
                    <a:lumMod val="65000"/>
                    <a:lumOff val="35000"/>
                  </a:schemeClr>
                </a:solidFill>
                <a:effectLst/>
                <a:latin typeface="Courier New" panose="02070309020205020404" pitchFamily="49" charset="0"/>
              </a:rPr>
              <a:t> </a:t>
            </a:r>
            <a:r>
              <a:rPr lang="en-IN" sz="1200" b="1" dirty="0" err="1">
                <a:solidFill>
                  <a:schemeClr val="tx1">
                    <a:lumMod val="65000"/>
                    <a:lumOff val="35000"/>
                  </a:schemeClr>
                </a:solidFill>
                <a:effectLst/>
                <a:latin typeface="Courier New" panose="02070309020205020404" pitchFamily="49" charset="0"/>
              </a:rPr>
              <a:t>streamlit</a:t>
            </a:r>
            <a:r>
              <a:rPr lang="en-IN" sz="1200" b="1" dirty="0">
                <a:solidFill>
                  <a:schemeClr val="tx1">
                    <a:lumMod val="65000"/>
                    <a:lumOff val="35000"/>
                  </a:schemeClr>
                </a:solidFill>
                <a:effectLst/>
                <a:latin typeface="Courier New" panose="02070309020205020404" pitchFamily="49" charset="0"/>
              </a:rPr>
              <a:t> run app.py &amp;</a:t>
            </a:r>
          </a:p>
          <a:p>
            <a:r>
              <a:rPr lang="en-IN" sz="1200" b="1" dirty="0">
                <a:solidFill>
                  <a:schemeClr val="tx1">
                    <a:lumMod val="65000"/>
                    <a:lumOff val="35000"/>
                  </a:schemeClr>
                </a:solidFill>
                <a:effectLst/>
                <a:latin typeface="Courier New" panose="02070309020205020404" pitchFamily="49" charset="0"/>
              </a:rPr>
              <a:t> </a:t>
            </a:r>
            <a:r>
              <a:rPr lang="en-IN" sz="1200" b="1" dirty="0" err="1">
                <a:solidFill>
                  <a:schemeClr val="tx1">
                    <a:lumMod val="65000"/>
                    <a:lumOff val="35000"/>
                  </a:schemeClr>
                </a:solidFill>
                <a:effectLst/>
                <a:latin typeface="Courier New" panose="02070309020205020404" pitchFamily="49" charset="0"/>
              </a:rPr>
              <a:t>npx</a:t>
            </a:r>
            <a:r>
              <a:rPr lang="en-IN" sz="1200" b="1" dirty="0">
                <a:solidFill>
                  <a:schemeClr val="tx1">
                    <a:lumMod val="65000"/>
                    <a:lumOff val="35000"/>
                  </a:schemeClr>
                </a:solidFill>
                <a:effectLst/>
                <a:latin typeface="Courier New" panose="02070309020205020404" pitchFamily="49" charset="0"/>
              </a:rPr>
              <a:t> </a:t>
            </a:r>
            <a:r>
              <a:rPr lang="en-IN" sz="1200" b="1" dirty="0" err="1">
                <a:solidFill>
                  <a:schemeClr val="tx1">
                    <a:lumMod val="65000"/>
                    <a:lumOff val="35000"/>
                  </a:schemeClr>
                </a:solidFill>
                <a:effectLst/>
                <a:latin typeface="Courier New" panose="02070309020205020404" pitchFamily="49" charset="0"/>
              </a:rPr>
              <a:t>localtunnel</a:t>
            </a:r>
            <a:r>
              <a:rPr lang="en-IN" sz="1200" b="1" dirty="0">
                <a:solidFill>
                  <a:schemeClr val="tx1">
                    <a:lumMod val="65000"/>
                    <a:lumOff val="35000"/>
                  </a:schemeClr>
                </a:solidFill>
                <a:effectLst/>
                <a:latin typeface="Courier New" panose="02070309020205020404" pitchFamily="49" charset="0"/>
              </a:rPr>
              <a:t> --port 8501</a:t>
            </a:r>
          </a:p>
          <a:p>
            <a:endParaRPr lang="en-IN" dirty="0"/>
          </a:p>
        </p:txBody>
      </p:sp>
    </p:spTree>
    <p:extLst>
      <p:ext uri="{BB962C8B-B14F-4D97-AF65-F5344CB8AC3E}">
        <p14:creationId xmlns:p14="http://schemas.microsoft.com/office/powerpoint/2010/main" val="2547063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4707"/>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a:xfrm>
            <a:off x="7818955" y="6237312"/>
            <a:ext cx="2525517" cy="279400"/>
          </a:xfrm>
        </p:spPr>
        <p:txBody>
          <a:bodyPr/>
          <a:lstStyle/>
          <a:p>
            <a:r>
              <a:rPr lang="en-US" b="1" dirty="0"/>
              <a:t>VI Semester, Department of CSE, RNSIT</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a:xfrm>
            <a:off x="1295401" y="6029920"/>
            <a:ext cx="7305900" cy="279400"/>
          </a:xfrm>
        </p:spPr>
        <p:txBody>
          <a:bodyPr/>
          <a:lstStyle/>
          <a:p>
            <a:r>
              <a:rPr lang="en-US" b="1" dirty="0"/>
              <a:t>2021 - 2022</a:t>
            </a:r>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12</a:t>
            </a:fld>
            <a:endParaRPr lang="en-US" dirty="0"/>
          </a:p>
        </p:txBody>
      </p:sp>
      <p:sp>
        <p:nvSpPr>
          <p:cNvPr id="9" name="Content Placeholder 2">
            <a:extLst>
              <a:ext uri="{FF2B5EF4-FFF2-40B4-BE49-F238E27FC236}">
                <a16:creationId xmlns:a16="http://schemas.microsoft.com/office/drawing/2014/main" id="{B5F54E7E-0CB3-497B-98EB-74178BF12B55}"/>
              </a:ext>
            </a:extLst>
          </p:cNvPr>
          <p:cNvSpPr txBox="1">
            <a:spLocks/>
          </p:cNvSpPr>
          <p:nvPr/>
        </p:nvSpPr>
        <p:spPr>
          <a:xfrm>
            <a:off x="479376" y="1044696"/>
            <a:ext cx="10513168" cy="44005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1800" dirty="0">
                <a:latin typeface="Times New Roman" pitchFamily="18" charset="0"/>
                <a:cs typeface="Times New Roman" pitchFamily="18" charset="0"/>
              </a:rPr>
              <a:t>The accuracy of various model for the given datasets are mentioned below</a:t>
            </a:r>
          </a:p>
          <a:p>
            <a:pPr lvl="1">
              <a:lnSpc>
                <a:spcPct val="100000"/>
              </a:lnSpc>
            </a:pPr>
            <a:r>
              <a:rPr lang="en-US" dirty="0">
                <a:latin typeface="Times New Roman" pitchFamily="18" charset="0"/>
                <a:cs typeface="Times New Roman" pitchFamily="18" charset="0"/>
              </a:rPr>
              <a:t>The accuracy of the model LOGISTIC REGRESSION IS  76.5%</a:t>
            </a:r>
          </a:p>
          <a:p>
            <a:pPr lvl="1">
              <a:lnSpc>
                <a:spcPct val="100000"/>
              </a:lnSpc>
            </a:pPr>
            <a:endParaRPr lang="en-US" dirty="0">
              <a:latin typeface="Times New Roman" pitchFamily="18" charset="0"/>
              <a:cs typeface="Times New Roman" pitchFamily="18" charset="0"/>
            </a:endParaRPr>
          </a:p>
          <a:p>
            <a:pPr lvl="1">
              <a:lnSpc>
                <a:spcPct val="100000"/>
              </a:lnSpc>
            </a:pPr>
            <a:endParaRPr lang="en-IN" dirty="0">
              <a:latin typeface="Times New Roman" pitchFamily="18" charset="0"/>
              <a:cs typeface="Times New Roman" pitchFamily="18" charset="0"/>
            </a:endParaRPr>
          </a:p>
          <a:p>
            <a:pPr lvl="1">
              <a:lnSpc>
                <a:spcPct val="100000"/>
              </a:lnSpc>
            </a:pPr>
            <a:endParaRPr lang="en-US" dirty="0">
              <a:latin typeface="Times New Roman" pitchFamily="18" charset="0"/>
              <a:cs typeface="Times New Roman" pitchFamily="18" charset="0"/>
            </a:endParaRPr>
          </a:p>
          <a:p>
            <a:pPr lvl="1">
              <a:lnSpc>
                <a:spcPct val="100000"/>
              </a:lnSpc>
            </a:pPr>
            <a:endParaRPr lang="en-US" dirty="0">
              <a:latin typeface="Times New Roman" pitchFamily="18" charset="0"/>
              <a:cs typeface="Times New Roman" pitchFamily="18" charset="0"/>
            </a:endParaRPr>
          </a:p>
          <a:p>
            <a:pPr lvl="1">
              <a:lnSpc>
                <a:spcPct val="100000"/>
              </a:lnSpc>
            </a:pPr>
            <a:r>
              <a:rPr lang="en-US" dirty="0">
                <a:latin typeface="Times New Roman" pitchFamily="18" charset="0"/>
                <a:cs typeface="Times New Roman" pitchFamily="18" charset="0"/>
              </a:rPr>
              <a:t>The accuracy of the model KNNEIGBORCLASSIFFIER IS 74.34%</a:t>
            </a:r>
          </a:p>
          <a:p>
            <a:pPr lvl="1">
              <a:lnSpc>
                <a:spcPct val="100000"/>
              </a:lnSpc>
            </a:pPr>
            <a:endParaRPr lang="en-US" dirty="0">
              <a:latin typeface="Times New Roman" pitchFamily="18" charset="0"/>
              <a:cs typeface="Times New Roman" pitchFamily="18" charset="0"/>
            </a:endParaRPr>
          </a:p>
          <a:p>
            <a:pPr lvl="1">
              <a:lnSpc>
                <a:spcPct val="100000"/>
              </a:lnSpc>
            </a:pPr>
            <a:endParaRPr lang="en-US" dirty="0">
              <a:latin typeface="Times New Roman" pitchFamily="18" charset="0"/>
              <a:cs typeface="Times New Roman" pitchFamily="18" charset="0"/>
            </a:endParaRPr>
          </a:p>
          <a:p>
            <a:pPr lvl="1">
              <a:lnSpc>
                <a:spcPct val="100000"/>
              </a:lnSpc>
            </a:pPr>
            <a:endParaRPr lang="en-US" dirty="0">
              <a:latin typeface="Times New Roman" pitchFamily="18" charset="0"/>
              <a:cs typeface="Times New Roman" pitchFamily="18" charset="0"/>
            </a:endParaRPr>
          </a:p>
          <a:p>
            <a:pPr lvl="1">
              <a:lnSpc>
                <a:spcPct val="100000"/>
              </a:lnSpc>
            </a:pPr>
            <a:endParaRPr lang="en-US" dirty="0">
              <a:latin typeface="Times New Roman" pitchFamily="18" charset="0"/>
              <a:cs typeface="Times New Roman" pitchFamily="18" charset="0"/>
            </a:endParaRPr>
          </a:p>
          <a:p>
            <a:pPr lvl="1">
              <a:lnSpc>
                <a:spcPct val="100000"/>
              </a:lnSpc>
            </a:pPr>
            <a:r>
              <a:rPr lang="en-US" dirty="0">
                <a:latin typeface="Times New Roman" pitchFamily="18" charset="0"/>
                <a:cs typeface="Times New Roman" pitchFamily="18" charset="0"/>
              </a:rPr>
              <a:t>The accuracy of the model DECISION TREE IS 76.95%</a:t>
            </a:r>
            <a:endParaRPr lang="en-IN" dirty="0">
              <a:latin typeface="Times New Roman" pitchFamily="18" charset="0"/>
              <a:cs typeface="Times New Roman" pitchFamily="18" charset="0"/>
            </a:endParaRPr>
          </a:p>
        </p:txBody>
      </p:sp>
      <p:pic>
        <p:nvPicPr>
          <p:cNvPr id="11" name="Picture 10">
            <a:extLst>
              <a:ext uri="{FF2B5EF4-FFF2-40B4-BE49-F238E27FC236}">
                <a16:creationId xmlns:a16="http://schemas.microsoft.com/office/drawing/2014/main" id="{8D6D83B4-3B54-8C0C-7792-606F9E453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23" y="1693560"/>
            <a:ext cx="7505378" cy="1059824"/>
          </a:xfrm>
          <a:prstGeom prst="rect">
            <a:avLst/>
          </a:prstGeom>
        </p:spPr>
      </p:pic>
      <p:pic>
        <p:nvPicPr>
          <p:cNvPr id="13" name="Picture 12">
            <a:extLst>
              <a:ext uri="{FF2B5EF4-FFF2-40B4-BE49-F238E27FC236}">
                <a16:creationId xmlns:a16="http://schemas.microsoft.com/office/drawing/2014/main" id="{EC01B7B1-FC8C-1D35-5B9E-264173F97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923" y="3416744"/>
            <a:ext cx="7505378" cy="1044674"/>
          </a:xfrm>
          <a:prstGeom prst="rect">
            <a:avLst/>
          </a:prstGeom>
        </p:spPr>
      </p:pic>
      <p:pic>
        <p:nvPicPr>
          <p:cNvPr id="15" name="Picture 14">
            <a:extLst>
              <a:ext uri="{FF2B5EF4-FFF2-40B4-BE49-F238E27FC236}">
                <a16:creationId xmlns:a16="http://schemas.microsoft.com/office/drawing/2014/main" id="{AA0B253D-A22D-2AE4-74EC-86E0DBFDCF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923" y="4949298"/>
            <a:ext cx="7505378" cy="1069833"/>
          </a:xfrm>
          <a:prstGeom prst="rect">
            <a:avLst/>
          </a:prstGeom>
        </p:spPr>
      </p:pic>
    </p:spTree>
    <p:extLst>
      <p:ext uri="{BB962C8B-B14F-4D97-AF65-F5344CB8AC3E}">
        <p14:creationId xmlns:p14="http://schemas.microsoft.com/office/powerpoint/2010/main" val="4109366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a:xfrm>
            <a:off x="7824192" y="5969000"/>
            <a:ext cx="2453509" cy="279400"/>
          </a:xfrm>
        </p:spPr>
        <p:txBody>
          <a:bodyPr/>
          <a:lstStyle/>
          <a:p>
            <a:r>
              <a:rPr lang="en-US" b="1" dirty="0"/>
              <a:t>VI Semester, Department of CSE, RNSIT</a:t>
            </a:r>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2021 - 2022</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13</a:t>
            </a:fld>
            <a:endParaRPr lang="en-US" dirty="0"/>
          </a:p>
        </p:txBody>
      </p:sp>
      <p:sp>
        <p:nvSpPr>
          <p:cNvPr id="9" name="Content Placeholder 2">
            <a:extLst>
              <a:ext uri="{FF2B5EF4-FFF2-40B4-BE49-F238E27FC236}">
                <a16:creationId xmlns:a16="http://schemas.microsoft.com/office/drawing/2014/main" id="{B5F54E7E-0CB3-497B-98EB-74178BF12B55}"/>
              </a:ext>
            </a:extLst>
          </p:cNvPr>
          <p:cNvSpPr txBox="1">
            <a:spLocks/>
          </p:cNvSpPr>
          <p:nvPr/>
        </p:nvSpPr>
        <p:spPr>
          <a:xfrm>
            <a:off x="479376" y="1044696"/>
            <a:ext cx="11233248" cy="518004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endParaRPr lang="en-IN" sz="1800" b="1" dirty="0">
              <a:solidFill>
                <a:schemeClr val="tx1">
                  <a:lumMod val="75000"/>
                  <a:lumOff val="25000"/>
                </a:schemeClr>
              </a:solidFill>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AD896933-FF87-8B94-A515-49ACBCB85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665" y="2208060"/>
            <a:ext cx="4521781" cy="1294740"/>
          </a:xfrm>
          <a:prstGeom prst="rect">
            <a:avLst/>
          </a:prstGeom>
        </p:spPr>
      </p:pic>
      <p:pic>
        <p:nvPicPr>
          <p:cNvPr id="15" name="Picture 14">
            <a:extLst>
              <a:ext uri="{FF2B5EF4-FFF2-40B4-BE49-F238E27FC236}">
                <a16:creationId xmlns:a16="http://schemas.microsoft.com/office/drawing/2014/main" id="{3DE1BB01-3D3A-FC26-B7D7-8AB041D26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1062844"/>
            <a:ext cx="6246721" cy="3831149"/>
          </a:xfrm>
          <a:prstGeom prst="rect">
            <a:avLst/>
          </a:prstGeom>
        </p:spPr>
      </p:pic>
    </p:spTree>
    <p:extLst>
      <p:ext uri="{BB962C8B-B14F-4D97-AF65-F5344CB8AC3E}">
        <p14:creationId xmlns:p14="http://schemas.microsoft.com/office/powerpoint/2010/main" val="943110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575230"/>
            <a:ext cx="7467600" cy="714396"/>
          </a:xfrm>
        </p:spPr>
        <p:txBody>
          <a:bodyPr>
            <a:normAutofit fontScale="90000"/>
          </a:bodyPr>
          <a:lstStyle/>
          <a:p>
            <a:pPr algn="ctr"/>
            <a:r>
              <a:rPr lang="en-US" sz="3200" b="1" dirty="0">
                <a:solidFill>
                  <a:schemeClr val="accent1">
                    <a:lumMod val="75000"/>
                  </a:schemeClr>
                </a:solidFill>
                <a:latin typeface="Times New Roman" pitchFamily="18" charset="0"/>
                <a:cs typeface="Times New Roman" pitchFamily="18" charset="0"/>
              </a:rPr>
              <a:t>CONCLUSIONS</a:t>
            </a:r>
            <a:endParaRPr lang="en-IN" sz="3200"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700220" y="1282286"/>
            <a:ext cx="10441160" cy="5292588"/>
          </a:xfrm>
        </p:spPr>
        <p:txBody>
          <a:bodyPr>
            <a:normAutofit/>
          </a:bodyPr>
          <a:lstStyle/>
          <a:p>
            <a:pPr algn="just">
              <a:lnSpc>
                <a:spcPct val="150000"/>
              </a:lnSpc>
            </a:pPr>
            <a:r>
              <a:rPr lang="en-US" sz="1800" dirty="0">
                <a:latin typeface="Times New Roman" pitchFamily="18" charset="0"/>
                <a:cs typeface="Times New Roman" pitchFamily="18" charset="0"/>
              </a:rPr>
              <a:t>This project provides the deep insight into machine learning techniques for classification of heart diseases. The role of classifier is crucial in healthcare industry so that the results can be used for predicting the treatment which can be provided to patients. </a:t>
            </a:r>
          </a:p>
          <a:p>
            <a:pPr algn="just">
              <a:lnSpc>
                <a:spcPct val="150000"/>
              </a:lnSpc>
            </a:pPr>
            <a:r>
              <a:rPr lang="en-US" sz="1800" dirty="0">
                <a:latin typeface="Times New Roman" pitchFamily="18" charset="0"/>
                <a:cs typeface="Times New Roman" pitchFamily="18" charset="0"/>
              </a:rPr>
              <a:t>The existing techniques are studied and compared for finding the efficient and accurate systems. Machine learning techniques significantly improves accuracy of cardiovascular risk prediction through which patients can be identified during an early stage of disease and can be benefitted by preventive treatment.</a:t>
            </a:r>
          </a:p>
          <a:p>
            <a:pPr algn="just">
              <a:lnSpc>
                <a:spcPct val="150000"/>
              </a:lnSpc>
            </a:pPr>
            <a:r>
              <a:rPr lang="en-US" sz="1800" dirty="0">
                <a:latin typeface="Times New Roman" pitchFamily="18" charset="0"/>
                <a:cs typeface="Times New Roman" pitchFamily="18" charset="0"/>
              </a:rPr>
              <a:t> It can be concluded that there is a huge scope for machine learning algorithms in predicting cardiovascular diseases or heart related diseases. Each of the above mentioned algorithms have performed extremely well in some cases but poorly in some other cases.</a:t>
            </a:r>
          </a:p>
        </p:txBody>
      </p:sp>
      <p:sp>
        <p:nvSpPr>
          <p:cNvPr id="5" name="Date Placeholder 4">
            <a:extLst>
              <a:ext uri="{FF2B5EF4-FFF2-40B4-BE49-F238E27FC236}">
                <a16:creationId xmlns:a16="http://schemas.microsoft.com/office/drawing/2014/main" id="{BA33232D-C5B6-4904-B0FD-67D9A472EF55}"/>
              </a:ext>
            </a:extLst>
          </p:cNvPr>
          <p:cNvSpPr>
            <a:spLocks noGrp="1"/>
          </p:cNvSpPr>
          <p:nvPr>
            <p:ph type="dt" sz="half" idx="10"/>
          </p:nvPr>
        </p:nvSpPr>
        <p:spPr>
          <a:xfrm>
            <a:off x="7518014" y="6394264"/>
            <a:ext cx="3073786" cy="323968"/>
          </a:xfrm>
        </p:spPr>
        <p:txBody>
          <a:bodyPr/>
          <a:lstStyle/>
          <a:p>
            <a:r>
              <a:rPr lang="en-US" b="1" dirty="0"/>
              <a:t>VI Semester, Department of CSE, RNSIT</a:t>
            </a:r>
          </a:p>
          <a:p>
            <a:endParaRPr lang="en-US" dirty="0"/>
          </a:p>
          <a:p>
            <a:endParaRPr lang="en-US" dirty="0"/>
          </a:p>
        </p:txBody>
      </p:sp>
      <p:sp>
        <p:nvSpPr>
          <p:cNvPr id="4" name="Footer Placeholder 3">
            <a:extLst>
              <a:ext uri="{FF2B5EF4-FFF2-40B4-BE49-F238E27FC236}">
                <a16:creationId xmlns:a16="http://schemas.microsoft.com/office/drawing/2014/main" id="{93F751C5-4D03-4713-B38A-E84F63B94AB2}"/>
              </a:ext>
            </a:extLst>
          </p:cNvPr>
          <p:cNvSpPr>
            <a:spLocks noGrp="1"/>
          </p:cNvSpPr>
          <p:nvPr>
            <p:ph type="ftr" sz="quarter" idx="11"/>
          </p:nvPr>
        </p:nvSpPr>
        <p:spPr/>
        <p:txBody>
          <a:bodyPr/>
          <a:lstStyle/>
          <a:p>
            <a:r>
              <a:rPr lang="en-US" b="1" dirty="0"/>
              <a:t>2021 - 2022</a:t>
            </a:r>
          </a:p>
        </p:txBody>
      </p:sp>
      <p:sp>
        <p:nvSpPr>
          <p:cNvPr id="7" name="Slide Number Placeholder 6">
            <a:extLst>
              <a:ext uri="{FF2B5EF4-FFF2-40B4-BE49-F238E27FC236}">
                <a16:creationId xmlns:a16="http://schemas.microsoft.com/office/drawing/2014/main" id="{C198CA14-345C-4F3F-85D3-748718383803}"/>
              </a:ext>
            </a:extLst>
          </p:cNvPr>
          <p:cNvSpPr>
            <a:spLocks noGrp="1"/>
          </p:cNvSpPr>
          <p:nvPr>
            <p:ph type="sldNum" sz="quarter" idx="12"/>
          </p:nvPr>
        </p:nvSpPr>
        <p:spPr/>
        <p:txBody>
          <a:bodyPr/>
          <a:lstStyle/>
          <a:p>
            <a:fld id="{5B4F5413-E548-45A8-B9DD-11B71454D5CA}"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576" y="633953"/>
            <a:ext cx="7467600" cy="714396"/>
          </a:xfrm>
        </p:spPr>
        <p:txBody>
          <a:bodyPr>
            <a:normAutofit fontScale="90000"/>
          </a:bodyPr>
          <a:lstStyle/>
          <a:p>
            <a:pPr algn="ctr"/>
            <a:r>
              <a:rPr lang="en-US" sz="3200" b="1" dirty="0">
                <a:solidFill>
                  <a:schemeClr val="accent1">
                    <a:lumMod val="75000"/>
                  </a:schemeClr>
                </a:solidFill>
                <a:latin typeface="Times New Roman" pitchFamily="18" charset="0"/>
                <a:cs typeface="Times New Roman" pitchFamily="18" charset="0"/>
              </a:rPr>
              <a:t>FUTURE ENHANCEMENTS</a:t>
            </a:r>
            <a:endParaRPr lang="en-IN" sz="3200"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37303" y="1565412"/>
            <a:ext cx="11317394" cy="5292588"/>
          </a:xfrm>
        </p:spPr>
        <p:txBody>
          <a:bodyPr>
            <a:normAutofit/>
          </a:bodyPr>
          <a:lstStyle/>
          <a:p>
            <a:r>
              <a:rPr lang="en-US" sz="1800" dirty="0"/>
              <a:t>To enhance the functionality of the prediction engine providing the details of 5 nearest hospitals or medical facilities to the user input location.</a:t>
            </a:r>
          </a:p>
          <a:p>
            <a:r>
              <a:rPr lang="en-US" sz="1800" dirty="0"/>
              <a:t> Provide a user account which allows the user to keep track of their medical test data and get suggestions or support to meet the right specialists or the tests to be taken </a:t>
            </a:r>
          </a:p>
          <a:p>
            <a:r>
              <a:rPr lang="en-US" sz="1800" dirty="0"/>
              <a:t>• Provide admin controls to upload, delete the dataset which will be used to train the model </a:t>
            </a:r>
          </a:p>
          <a:p>
            <a:r>
              <a:rPr lang="en-US" sz="1800" dirty="0"/>
              <a:t>• Automate the process of training the model and extracting pickle files of the trained models which will be consumed by the API’s to predict the disease.</a:t>
            </a:r>
          </a:p>
          <a:p>
            <a:r>
              <a:rPr lang="en-US" sz="1800" dirty="0"/>
              <a:t>• Mail the detailed report of the prediction engine results along with the information of 5 nearest medical facilities details having location and contact information.</a:t>
            </a:r>
          </a:p>
        </p:txBody>
      </p:sp>
      <p:sp>
        <p:nvSpPr>
          <p:cNvPr id="5" name="Date Placeholder 4">
            <a:extLst>
              <a:ext uri="{FF2B5EF4-FFF2-40B4-BE49-F238E27FC236}">
                <a16:creationId xmlns:a16="http://schemas.microsoft.com/office/drawing/2014/main" id="{BA33232D-C5B6-4904-B0FD-67D9A472EF55}"/>
              </a:ext>
            </a:extLst>
          </p:cNvPr>
          <p:cNvSpPr>
            <a:spLocks noGrp="1"/>
          </p:cNvSpPr>
          <p:nvPr>
            <p:ph type="dt" sz="half" idx="10"/>
          </p:nvPr>
        </p:nvSpPr>
        <p:spPr>
          <a:xfrm>
            <a:off x="7501389" y="6238816"/>
            <a:ext cx="3073786" cy="323968"/>
          </a:xfrm>
        </p:spPr>
        <p:txBody>
          <a:bodyPr/>
          <a:lstStyle/>
          <a:p>
            <a:r>
              <a:rPr lang="en-US" b="1" dirty="0"/>
              <a:t>VI Semester, Department of CSE, RNSIT</a:t>
            </a:r>
          </a:p>
          <a:p>
            <a:endParaRPr lang="en-US" dirty="0"/>
          </a:p>
        </p:txBody>
      </p:sp>
      <p:sp>
        <p:nvSpPr>
          <p:cNvPr id="4" name="Footer Placeholder 3">
            <a:extLst>
              <a:ext uri="{FF2B5EF4-FFF2-40B4-BE49-F238E27FC236}">
                <a16:creationId xmlns:a16="http://schemas.microsoft.com/office/drawing/2014/main" id="{93F751C5-4D03-4713-B38A-E84F63B94AB2}"/>
              </a:ext>
            </a:extLst>
          </p:cNvPr>
          <p:cNvSpPr>
            <a:spLocks noGrp="1"/>
          </p:cNvSpPr>
          <p:nvPr>
            <p:ph type="ftr" sz="quarter" idx="11"/>
          </p:nvPr>
        </p:nvSpPr>
        <p:spPr/>
        <p:txBody>
          <a:bodyPr/>
          <a:lstStyle/>
          <a:p>
            <a:r>
              <a:rPr lang="en-US" b="1" dirty="0"/>
              <a:t>2021 - 2022</a:t>
            </a:r>
          </a:p>
        </p:txBody>
      </p:sp>
      <p:sp>
        <p:nvSpPr>
          <p:cNvPr id="7" name="Slide Number Placeholder 6">
            <a:extLst>
              <a:ext uri="{FF2B5EF4-FFF2-40B4-BE49-F238E27FC236}">
                <a16:creationId xmlns:a16="http://schemas.microsoft.com/office/drawing/2014/main" id="{AEE063CF-6D7D-432E-B18C-EBA1A9073E26}"/>
              </a:ext>
            </a:extLst>
          </p:cNvPr>
          <p:cNvSpPr>
            <a:spLocks noGrp="1"/>
          </p:cNvSpPr>
          <p:nvPr>
            <p:ph type="sldNum" sz="quarter" idx="12"/>
          </p:nvPr>
        </p:nvSpPr>
        <p:spPr/>
        <p:txBody>
          <a:bodyPr/>
          <a:lstStyle/>
          <a:p>
            <a:fld id="{5B4F5413-E548-45A8-B9DD-11B71454D5CA}" type="slidenum">
              <a:rPr lang="en-US" smtClean="0"/>
              <a:pPr/>
              <a:t>15</a:t>
            </a:fld>
            <a:endParaRPr lang="en-US" dirty="0"/>
          </a:p>
        </p:txBody>
      </p:sp>
    </p:spTree>
    <p:extLst>
      <p:ext uri="{BB962C8B-B14F-4D97-AF65-F5344CB8AC3E}">
        <p14:creationId xmlns:p14="http://schemas.microsoft.com/office/powerpoint/2010/main" val="1294571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0816" y="404664"/>
            <a:ext cx="10370368" cy="6219825"/>
          </a:xfrm>
        </p:spPr>
        <p:txBody>
          <a:bodyPr>
            <a:normAutofit/>
          </a:bodyPr>
          <a:lstStyle/>
          <a:p>
            <a:pPr algn="ctr">
              <a:buNone/>
            </a:pPr>
            <a:r>
              <a:rPr lang="en-US" sz="3200" b="1" dirty="0">
                <a:solidFill>
                  <a:schemeClr val="accent1">
                    <a:lumMod val="75000"/>
                  </a:schemeClr>
                </a:solidFill>
                <a:latin typeface="Times New Roman" pitchFamily="18" charset="0"/>
                <a:cs typeface="Times New Roman" pitchFamily="18" charset="0"/>
              </a:rPr>
              <a:t>REFERENCES</a:t>
            </a:r>
          </a:p>
          <a:p>
            <a:pPr>
              <a:buFont typeface="Wingdings" panose="05000000000000000000" pitchFamily="2" charset="2"/>
              <a:buChar char="ü"/>
            </a:pPr>
            <a:r>
              <a:rPr lang="en-US" sz="1800" dirty="0">
                <a:solidFill>
                  <a:schemeClr val="tx1">
                    <a:lumMod val="75000"/>
                    <a:lumOff val="25000"/>
                  </a:schemeClr>
                </a:solidFill>
              </a:rPr>
              <a:t> Effective heart disease prediction using hybrid machine learning techniques:- Gautam Srivastava.</a:t>
            </a:r>
          </a:p>
          <a:p>
            <a:pPr marL="0" indent="0">
              <a:buNone/>
            </a:pPr>
            <a:r>
              <a:rPr lang="en-US" sz="1800" dirty="0">
                <a:solidFill>
                  <a:schemeClr val="tx1">
                    <a:lumMod val="75000"/>
                    <a:lumOff val="25000"/>
                  </a:schemeClr>
                </a:solidFill>
              </a:rPr>
              <a:t>      [GITHUB]</a:t>
            </a:r>
          </a:p>
          <a:p>
            <a:pPr>
              <a:buFont typeface="Wingdings" panose="05000000000000000000" pitchFamily="2" charset="2"/>
              <a:buChar char="ü"/>
            </a:pPr>
            <a:endParaRPr lang="en-US" sz="1800" dirty="0">
              <a:solidFill>
                <a:schemeClr val="tx1">
                  <a:lumMod val="75000"/>
                  <a:lumOff val="25000"/>
                </a:schemeClr>
              </a:solidFill>
            </a:endParaRPr>
          </a:p>
          <a:p>
            <a:pPr>
              <a:buFont typeface="Wingdings" panose="05000000000000000000" pitchFamily="2" charset="2"/>
              <a:buChar char="ü"/>
            </a:pPr>
            <a:r>
              <a:rPr lang="en-US" sz="1800" dirty="0">
                <a:solidFill>
                  <a:schemeClr val="tx1">
                    <a:lumMod val="75000"/>
                    <a:lumOff val="25000"/>
                  </a:schemeClr>
                </a:solidFill>
              </a:rPr>
              <a:t>Prediction of Heart Disease Using machine learning: Aditi </a:t>
            </a:r>
            <a:r>
              <a:rPr lang="en-US" sz="1800" dirty="0" err="1">
                <a:solidFill>
                  <a:schemeClr val="tx1">
                    <a:lumMod val="75000"/>
                    <a:lumOff val="25000"/>
                  </a:schemeClr>
                </a:solidFill>
              </a:rPr>
              <a:t>Gavhane</a:t>
            </a:r>
            <a:r>
              <a:rPr lang="en-US" sz="1800" dirty="0">
                <a:solidFill>
                  <a:schemeClr val="tx1">
                    <a:lumMod val="75000"/>
                    <a:lumOff val="25000"/>
                  </a:schemeClr>
                </a:solidFill>
              </a:rPr>
              <a:t>, </a:t>
            </a:r>
            <a:r>
              <a:rPr lang="en-US" sz="1800" dirty="0" err="1">
                <a:solidFill>
                  <a:schemeClr val="tx1">
                    <a:lumMod val="75000"/>
                    <a:lumOff val="25000"/>
                  </a:schemeClr>
                </a:solidFill>
              </a:rPr>
              <a:t>Gouthami</a:t>
            </a:r>
            <a:r>
              <a:rPr lang="en-US" sz="1800" dirty="0">
                <a:solidFill>
                  <a:schemeClr val="tx1">
                    <a:lumMod val="75000"/>
                    <a:lumOff val="25000"/>
                  </a:schemeClr>
                </a:solidFill>
              </a:rPr>
              <a:t> </a:t>
            </a:r>
            <a:r>
              <a:rPr lang="en-US" sz="1800" dirty="0" err="1">
                <a:solidFill>
                  <a:schemeClr val="tx1">
                    <a:lumMod val="75000"/>
                    <a:lumOff val="25000"/>
                  </a:schemeClr>
                </a:solidFill>
              </a:rPr>
              <a:t>Kokkula</a:t>
            </a:r>
            <a:r>
              <a:rPr lang="en-US" sz="1800" dirty="0">
                <a:solidFill>
                  <a:schemeClr val="tx1">
                    <a:lumMod val="75000"/>
                    <a:lumOff val="25000"/>
                  </a:schemeClr>
                </a:solidFill>
              </a:rPr>
              <a:t>, </a:t>
            </a:r>
            <a:r>
              <a:rPr lang="en-US" sz="1800" dirty="0" err="1">
                <a:solidFill>
                  <a:schemeClr val="tx1">
                    <a:lumMod val="75000"/>
                    <a:lumOff val="25000"/>
                  </a:schemeClr>
                </a:solidFill>
              </a:rPr>
              <a:t>Isha</a:t>
            </a:r>
            <a:r>
              <a:rPr lang="en-US" sz="1800" dirty="0">
                <a:solidFill>
                  <a:schemeClr val="tx1">
                    <a:lumMod val="75000"/>
                    <a:lumOff val="25000"/>
                  </a:schemeClr>
                </a:solidFill>
              </a:rPr>
              <a:t> Pandya,     </a:t>
            </a:r>
            <a:r>
              <a:rPr lang="en-US" sz="1800" dirty="0" err="1">
                <a:solidFill>
                  <a:schemeClr val="tx1">
                    <a:lumMod val="75000"/>
                    <a:lumOff val="25000"/>
                  </a:schemeClr>
                </a:solidFill>
              </a:rPr>
              <a:t>Prof.Kailas</a:t>
            </a:r>
            <a:r>
              <a:rPr lang="en-US" sz="1800" dirty="0">
                <a:solidFill>
                  <a:schemeClr val="tx1">
                    <a:lumMod val="75000"/>
                    <a:lumOff val="25000"/>
                  </a:schemeClr>
                </a:solidFill>
              </a:rPr>
              <a:t> </a:t>
            </a:r>
            <a:r>
              <a:rPr lang="en-US" sz="1800" dirty="0" err="1">
                <a:solidFill>
                  <a:schemeClr val="tx1">
                    <a:lumMod val="75000"/>
                    <a:lumOff val="25000"/>
                  </a:schemeClr>
                </a:solidFill>
              </a:rPr>
              <a:t>Devadkar</a:t>
            </a:r>
            <a:r>
              <a:rPr lang="en-US" sz="1800" dirty="0">
                <a:solidFill>
                  <a:schemeClr val="tx1">
                    <a:lumMod val="75000"/>
                    <a:lumOff val="25000"/>
                  </a:schemeClr>
                </a:solidFill>
              </a:rPr>
              <a:t> - 2018.</a:t>
            </a:r>
          </a:p>
          <a:p>
            <a:pPr marL="0" indent="0">
              <a:buNone/>
            </a:pPr>
            <a:r>
              <a:rPr lang="en-US" sz="1800" dirty="0">
                <a:solidFill>
                  <a:schemeClr val="tx1">
                    <a:lumMod val="75000"/>
                    <a:lumOff val="25000"/>
                  </a:schemeClr>
                </a:solidFill>
              </a:rPr>
              <a:t>     [ACADEMIA – RESEACH PAPER]</a:t>
            </a:r>
          </a:p>
          <a:p>
            <a:pPr>
              <a:buFont typeface="Wingdings" panose="05000000000000000000" pitchFamily="2" charset="2"/>
              <a:buChar char="ü"/>
            </a:pPr>
            <a:endParaRPr lang="en-US" sz="1800" dirty="0">
              <a:solidFill>
                <a:schemeClr val="tx1">
                  <a:lumMod val="75000"/>
                  <a:lumOff val="25000"/>
                </a:schemeClr>
              </a:solidFill>
            </a:endParaRPr>
          </a:p>
          <a:p>
            <a:pPr>
              <a:buFont typeface="Wingdings" panose="05000000000000000000" pitchFamily="2" charset="2"/>
              <a:buChar char="ü"/>
            </a:pPr>
            <a:r>
              <a:rPr lang="en-US" sz="1800" dirty="0">
                <a:solidFill>
                  <a:schemeClr val="tx1">
                    <a:lumMod val="75000"/>
                    <a:lumOff val="25000"/>
                  </a:schemeClr>
                </a:solidFill>
              </a:rPr>
              <a:t>Prediction of Heart Disease at early stage using AI and ML: A survey - </a:t>
            </a:r>
            <a:r>
              <a:rPr lang="en-US" sz="1800" dirty="0" err="1">
                <a:solidFill>
                  <a:schemeClr val="tx1">
                    <a:lumMod val="75000"/>
                    <a:lumOff val="25000"/>
                  </a:schemeClr>
                </a:solidFill>
              </a:rPr>
              <a:t>Mr.Santhana</a:t>
            </a:r>
            <a:r>
              <a:rPr lang="en-US" sz="1800" dirty="0">
                <a:solidFill>
                  <a:schemeClr val="tx1">
                    <a:lumMod val="75000"/>
                    <a:lumOff val="25000"/>
                  </a:schemeClr>
                </a:solidFill>
              </a:rPr>
              <a:t> </a:t>
            </a:r>
            <a:r>
              <a:rPr lang="en-US" sz="1800" dirty="0" err="1">
                <a:solidFill>
                  <a:schemeClr val="tx1">
                    <a:lumMod val="75000"/>
                    <a:lumOff val="25000"/>
                  </a:schemeClr>
                </a:solidFill>
              </a:rPr>
              <a:t>Krishnan.J</a:t>
            </a:r>
            <a:r>
              <a:rPr lang="en-US" sz="1800" dirty="0">
                <a:solidFill>
                  <a:schemeClr val="tx1">
                    <a:lumMod val="75000"/>
                    <a:lumOff val="25000"/>
                  </a:schemeClr>
                </a:solidFill>
              </a:rPr>
              <a:t>, </a:t>
            </a:r>
            <a:r>
              <a:rPr lang="en-US" sz="1800" dirty="0" err="1">
                <a:solidFill>
                  <a:schemeClr val="tx1">
                    <a:lumMod val="75000"/>
                    <a:lumOff val="25000"/>
                  </a:schemeClr>
                </a:solidFill>
              </a:rPr>
              <a:t>Dr.Geetha.S</a:t>
            </a:r>
            <a:r>
              <a:rPr lang="en-US" sz="1800" dirty="0">
                <a:solidFill>
                  <a:schemeClr val="tx1">
                    <a:lumMod val="75000"/>
                    <a:lumOff val="25000"/>
                  </a:schemeClr>
                </a:solidFill>
              </a:rPr>
              <a:t>   2019</a:t>
            </a:r>
          </a:p>
          <a:p>
            <a:pPr>
              <a:buFont typeface="Wingdings" panose="05000000000000000000" pitchFamily="2" charset="2"/>
              <a:buChar char="ü"/>
            </a:pPr>
            <a:endParaRPr lang="en-US" sz="1800" dirty="0">
              <a:solidFill>
                <a:schemeClr val="tx1">
                  <a:lumMod val="75000"/>
                  <a:lumOff val="25000"/>
                </a:schemeClr>
              </a:solidFill>
            </a:endParaRPr>
          </a:p>
          <a:p>
            <a:pPr>
              <a:buFont typeface="Wingdings" panose="05000000000000000000" pitchFamily="2" charset="2"/>
              <a:buChar char="ü"/>
            </a:pPr>
            <a:r>
              <a:rPr lang="en-US" sz="1800" dirty="0">
                <a:solidFill>
                  <a:schemeClr val="tx1">
                    <a:lumMod val="75000"/>
                    <a:lumOff val="25000"/>
                  </a:schemeClr>
                </a:solidFill>
              </a:rPr>
              <a:t>Prediction of Heart Disease using Machine Learning Algorithms:- Sathish Vivek</a:t>
            </a:r>
          </a:p>
          <a:p>
            <a:pPr marL="0" indent="0">
              <a:buNone/>
            </a:pPr>
            <a:r>
              <a:rPr lang="en-US" sz="1800" dirty="0">
                <a:solidFill>
                  <a:schemeClr val="tx1">
                    <a:lumMod val="75000"/>
                    <a:lumOff val="25000"/>
                  </a:schemeClr>
                </a:solidFill>
              </a:rPr>
              <a:t>   [KAGGLE]</a:t>
            </a:r>
          </a:p>
          <a:p>
            <a:pPr marL="0" indent="0">
              <a:buNone/>
            </a:pPr>
            <a:r>
              <a:rPr lang="en-US" sz="1800" dirty="0">
                <a:solidFill>
                  <a:schemeClr val="tx1">
                    <a:lumMod val="75000"/>
                    <a:lumOff val="25000"/>
                  </a:schemeClr>
                </a:solidFill>
                <a:latin typeface="Times New Roman" pitchFamily="18" charset="0"/>
                <a:cs typeface="Times New Roman" pitchFamily="18" charset="0"/>
              </a:rPr>
              <a:t>   </a:t>
            </a:r>
            <a:endParaRPr lang="en-US" sz="2000" dirty="0">
              <a:solidFill>
                <a:schemeClr val="tx1">
                  <a:lumMod val="75000"/>
                  <a:lumOff val="25000"/>
                </a:schemeClr>
              </a:solidFill>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A7C2A149-87F3-4546-B37B-612BD139184B}"/>
              </a:ext>
            </a:extLst>
          </p:cNvPr>
          <p:cNvSpPr>
            <a:spLocks noGrp="1"/>
          </p:cNvSpPr>
          <p:nvPr>
            <p:ph type="dt" sz="half" idx="10"/>
          </p:nvPr>
        </p:nvSpPr>
        <p:spPr/>
        <p:txBody>
          <a:bodyPr/>
          <a:lstStyle/>
          <a:p>
            <a:r>
              <a:rPr lang="en-US" b="1" dirty="0"/>
              <a:t>VI Semester, Department of CSE, RNSIT</a:t>
            </a:r>
          </a:p>
          <a:p>
            <a:endParaRPr lang="en-US" dirty="0"/>
          </a:p>
        </p:txBody>
      </p:sp>
      <p:sp>
        <p:nvSpPr>
          <p:cNvPr id="2" name="Footer Placeholder 1">
            <a:extLst>
              <a:ext uri="{FF2B5EF4-FFF2-40B4-BE49-F238E27FC236}">
                <a16:creationId xmlns:a16="http://schemas.microsoft.com/office/drawing/2014/main" id="{DFA78DEB-6914-4A76-B9B4-66FB89B00F93}"/>
              </a:ext>
            </a:extLst>
          </p:cNvPr>
          <p:cNvSpPr>
            <a:spLocks noGrp="1"/>
          </p:cNvSpPr>
          <p:nvPr>
            <p:ph type="ftr" sz="quarter" idx="11"/>
          </p:nvPr>
        </p:nvSpPr>
        <p:spPr/>
        <p:txBody>
          <a:bodyPr/>
          <a:lstStyle/>
          <a:p>
            <a:r>
              <a:rPr lang="en-US"/>
              <a:t>2021 - 2022</a:t>
            </a:r>
            <a:endParaRPr lang="en-US" dirty="0"/>
          </a:p>
        </p:txBody>
      </p:sp>
      <p:sp>
        <p:nvSpPr>
          <p:cNvPr id="6" name="Slide Number Placeholder 5">
            <a:extLst>
              <a:ext uri="{FF2B5EF4-FFF2-40B4-BE49-F238E27FC236}">
                <a16:creationId xmlns:a16="http://schemas.microsoft.com/office/drawing/2014/main" id="{8351C7A7-D0BC-42EC-8035-D91B8D8A8121}"/>
              </a:ext>
            </a:extLst>
          </p:cNvPr>
          <p:cNvSpPr>
            <a:spLocks noGrp="1"/>
          </p:cNvSpPr>
          <p:nvPr>
            <p:ph type="sldNum" sz="quarter" idx="12"/>
          </p:nvPr>
        </p:nvSpPr>
        <p:spPr>
          <a:xfrm>
            <a:off x="10794350" y="6470704"/>
            <a:ext cx="973667" cy="274320"/>
          </a:xfrm>
        </p:spPr>
        <p:txBody>
          <a:bodyPr/>
          <a:lstStyle/>
          <a:p>
            <a:fld id="{5B4F5413-E548-45A8-B9DD-11B71454D5CA}"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3632" y="2132856"/>
            <a:ext cx="6428184" cy="990600"/>
          </a:xfrm>
        </p:spPr>
        <p:txBody>
          <a:bodyPr>
            <a:normAutofit/>
          </a:bodyPr>
          <a:lstStyle/>
          <a:p>
            <a:pPr algn="ctr"/>
            <a:r>
              <a:rPr lang="en-US" sz="4800" b="1" dirty="0">
                <a:ln w="10541" cmpd="sng">
                  <a:solidFill>
                    <a:schemeClr val="accent1">
                      <a:shade val="88000"/>
                      <a:satMod val="110000"/>
                    </a:schemeClr>
                  </a:solidFill>
                  <a:prstDash val="solid"/>
                </a:ln>
                <a:solidFill>
                  <a:srgbClr val="000066"/>
                </a:solidFill>
              </a:rPr>
              <a:t>Question and Answer</a:t>
            </a:r>
          </a:p>
        </p:txBody>
      </p:sp>
      <p:sp>
        <p:nvSpPr>
          <p:cNvPr id="4" name="Date Placeholder 3">
            <a:extLst>
              <a:ext uri="{FF2B5EF4-FFF2-40B4-BE49-F238E27FC236}">
                <a16:creationId xmlns:a16="http://schemas.microsoft.com/office/drawing/2014/main" id="{0DD6ABC9-2AA8-45D3-BBEA-5EDA91A7663B}"/>
              </a:ext>
            </a:extLst>
          </p:cNvPr>
          <p:cNvSpPr>
            <a:spLocks noGrp="1"/>
          </p:cNvSpPr>
          <p:nvPr>
            <p:ph type="dt" sz="half" idx="10"/>
          </p:nvPr>
        </p:nvSpPr>
        <p:spPr>
          <a:xfrm>
            <a:off x="5663952" y="6041362"/>
            <a:ext cx="2453121" cy="365125"/>
          </a:xfrm>
        </p:spPr>
        <p:txBody>
          <a:bodyPr/>
          <a:lstStyle/>
          <a:p>
            <a:r>
              <a:rPr lang="en-US" b="1" dirty="0"/>
              <a:t>VI Semester, Department of CSE, RNSIT</a:t>
            </a:r>
          </a:p>
        </p:txBody>
      </p:sp>
      <p:sp>
        <p:nvSpPr>
          <p:cNvPr id="3" name="Footer Placeholder 2">
            <a:extLst>
              <a:ext uri="{FF2B5EF4-FFF2-40B4-BE49-F238E27FC236}">
                <a16:creationId xmlns:a16="http://schemas.microsoft.com/office/drawing/2014/main" id="{7BFABEAA-379F-4A82-AF2D-B81BD8E4AC4A}"/>
              </a:ext>
            </a:extLst>
          </p:cNvPr>
          <p:cNvSpPr>
            <a:spLocks noGrp="1"/>
          </p:cNvSpPr>
          <p:nvPr>
            <p:ph type="ftr" sz="quarter" idx="11"/>
          </p:nvPr>
        </p:nvSpPr>
        <p:spPr/>
        <p:txBody>
          <a:bodyPr/>
          <a:lstStyle/>
          <a:p>
            <a:r>
              <a:rPr lang="en-US" sz="1000" b="1" dirty="0"/>
              <a:t>2021 - 2022</a:t>
            </a:r>
          </a:p>
        </p:txBody>
      </p:sp>
      <p:sp>
        <p:nvSpPr>
          <p:cNvPr id="6" name="Slide Number Placeholder 5">
            <a:extLst>
              <a:ext uri="{FF2B5EF4-FFF2-40B4-BE49-F238E27FC236}">
                <a16:creationId xmlns:a16="http://schemas.microsoft.com/office/drawing/2014/main" id="{84D77451-EDE1-4F8C-ACC9-367848FE9A6A}"/>
              </a:ext>
            </a:extLst>
          </p:cNvPr>
          <p:cNvSpPr>
            <a:spLocks noGrp="1"/>
          </p:cNvSpPr>
          <p:nvPr>
            <p:ph type="sldNum" sz="quarter" idx="12"/>
          </p:nvPr>
        </p:nvSpPr>
        <p:spPr/>
        <p:txBody>
          <a:bodyPr/>
          <a:lstStyle/>
          <a:p>
            <a:fld id="{5B4F5413-E548-45A8-B9DD-11B71454D5CA}" type="slidenum">
              <a:rPr lang="en-US" b="1" smtClean="0"/>
              <a:pPr/>
              <a:t>17</a:t>
            </a:fld>
            <a:endParaRPr lang="en-US"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9616" y="2458552"/>
            <a:ext cx="6553200" cy="754424"/>
          </a:xfrm>
        </p:spPr>
        <p:txBody>
          <a:bodyPr>
            <a:normAutofit fontScale="90000"/>
          </a:bodyPr>
          <a:lstStyle/>
          <a:p>
            <a:pPr algn="ctr"/>
            <a:r>
              <a:rPr lang="en-US" sz="4800" b="1" dirty="0">
                <a:ln w="10541" cmpd="sng">
                  <a:solidFill>
                    <a:schemeClr val="accent1">
                      <a:shade val="88000"/>
                      <a:satMod val="110000"/>
                    </a:schemeClr>
                  </a:solidFill>
                  <a:prstDash val="solid"/>
                </a:ln>
                <a:solidFill>
                  <a:srgbClr val="000066"/>
                </a:solidFill>
              </a:rPr>
              <a:t>THANK YOU</a:t>
            </a:r>
          </a:p>
        </p:txBody>
      </p:sp>
      <p:sp>
        <p:nvSpPr>
          <p:cNvPr id="4" name="Date Placeholder 3">
            <a:extLst>
              <a:ext uri="{FF2B5EF4-FFF2-40B4-BE49-F238E27FC236}">
                <a16:creationId xmlns:a16="http://schemas.microsoft.com/office/drawing/2014/main" id="{4F225990-F38C-4DDC-86BA-7F06ABDAFCC0}"/>
              </a:ext>
            </a:extLst>
          </p:cNvPr>
          <p:cNvSpPr>
            <a:spLocks noGrp="1"/>
          </p:cNvSpPr>
          <p:nvPr>
            <p:ph type="dt" sz="half" idx="10"/>
          </p:nvPr>
        </p:nvSpPr>
        <p:spPr>
          <a:xfrm>
            <a:off x="5807968" y="6041362"/>
            <a:ext cx="2309105" cy="365125"/>
          </a:xfrm>
        </p:spPr>
        <p:txBody>
          <a:bodyPr/>
          <a:lstStyle/>
          <a:p>
            <a:r>
              <a:rPr lang="en-US" b="1" dirty="0"/>
              <a:t>VI Semester, Department of CSE, RNSIT</a:t>
            </a:r>
          </a:p>
        </p:txBody>
      </p:sp>
      <p:sp>
        <p:nvSpPr>
          <p:cNvPr id="3" name="Footer Placeholder 2">
            <a:extLst>
              <a:ext uri="{FF2B5EF4-FFF2-40B4-BE49-F238E27FC236}">
                <a16:creationId xmlns:a16="http://schemas.microsoft.com/office/drawing/2014/main" id="{6E55FA4F-0ACB-4158-BB75-7AD52B710C35}"/>
              </a:ext>
            </a:extLst>
          </p:cNvPr>
          <p:cNvSpPr>
            <a:spLocks noGrp="1"/>
          </p:cNvSpPr>
          <p:nvPr>
            <p:ph type="ftr" sz="quarter" idx="11"/>
          </p:nvPr>
        </p:nvSpPr>
        <p:spPr/>
        <p:txBody>
          <a:bodyPr/>
          <a:lstStyle/>
          <a:p>
            <a:r>
              <a:rPr lang="en-US" sz="1000" b="1" dirty="0"/>
              <a:t>2021 - 2022</a:t>
            </a:r>
          </a:p>
        </p:txBody>
      </p:sp>
      <p:sp>
        <p:nvSpPr>
          <p:cNvPr id="6" name="Slide Number Placeholder 5">
            <a:extLst>
              <a:ext uri="{FF2B5EF4-FFF2-40B4-BE49-F238E27FC236}">
                <a16:creationId xmlns:a16="http://schemas.microsoft.com/office/drawing/2014/main" id="{CD602A3F-45C8-46FF-A99F-20E606B7B72B}"/>
              </a:ext>
            </a:extLst>
          </p:cNvPr>
          <p:cNvSpPr>
            <a:spLocks noGrp="1"/>
          </p:cNvSpPr>
          <p:nvPr>
            <p:ph type="sldNum" sz="quarter" idx="12"/>
          </p:nvPr>
        </p:nvSpPr>
        <p:spPr/>
        <p:txBody>
          <a:bodyPr/>
          <a:lstStyle/>
          <a:p>
            <a:fld id="{5B4F5413-E548-45A8-B9DD-11B71454D5CA}" type="slidenum">
              <a:rPr lang="en-US" b="1" smtClean="0"/>
              <a:pPr/>
              <a:t>18</a:t>
            </a:fld>
            <a:endParaRPr lang="en-US" b="1" dirty="0"/>
          </a:p>
        </p:txBody>
      </p:sp>
    </p:spTree>
    <p:extLst>
      <p:ext uri="{BB962C8B-B14F-4D97-AF65-F5344CB8AC3E}">
        <p14:creationId xmlns:p14="http://schemas.microsoft.com/office/powerpoint/2010/main" val="127039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001" y="476672"/>
            <a:ext cx="7467600" cy="1143000"/>
          </a:xfrm>
        </p:spPr>
        <p:txBody>
          <a:bodyPr>
            <a:normAutofit/>
          </a:bodyPr>
          <a:lstStyle/>
          <a:p>
            <a:pPr algn="ctr"/>
            <a:r>
              <a:rPr lang="en-IN" sz="3200" b="1" dirty="0">
                <a:solidFill>
                  <a:schemeClr val="accent1">
                    <a:lumMod val="75000"/>
                  </a:schemeClr>
                </a:solidFill>
                <a:latin typeface="Arial Black" panose="020B0A04020102020204" pitchFamily="34" charset="0"/>
                <a:cs typeface="Times New Roman" pitchFamily="18" charset="0"/>
              </a:rPr>
              <a:t>AGENDA</a:t>
            </a:r>
          </a:p>
        </p:txBody>
      </p:sp>
      <p:sp>
        <p:nvSpPr>
          <p:cNvPr id="3" name="Content Placeholder 2"/>
          <p:cNvSpPr>
            <a:spLocks noGrp="1"/>
          </p:cNvSpPr>
          <p:nvPr>
            <p:ph idx="1"/>
          </p:nvPr>
        </p:nvSpPr>
        <p:spPr>
          <a:xfrm>
            <a:off x="1590901" y="1260162"/>
            <a:ext cx="7886700" cy="4692179"/>
          </a:xfrm>
        </p:spPr>
        <p:txBody>
          <a:bodyPr>
            <a:normAutofit lnSpcReduction="10000"/>
          </a:bodyPr>
          <a:lstStyle/>
          <a:p>
            <a:pPr marL="355600" indent="-355600">
              <a:buFont typeface="Wingdings" pitchFamily="2" charset="2"/>
              <a:buChar char="q"/>
            </a:pPr>
            <a:r>
              <a:rPr lang="en-IN" dirty="0">
                <a:latin typeface="Arial Rounded MT Bold" panose="020F0704030504030204" pitchFamily="34" charset="0"/>
                <a:cs typeface="Times New Roman" pitchFamily="18" charset="0"/>
              </a:rPr>
              <a:t>Abstract</a:t>
            </a:r>
          </a:p>
          <a:p>
            <a:pPr marL="355600" indent="-355600">
              <a:buFont typeface="Wingdings" pitchFamily="2" charset="2"/>
              <a:buChar char="q"/>
            </a:pPr>
            <a:r>
              <a:rPr lang="en-IN" dirty="0">
                <a:latin typeface="Arial Rounded MT Bold" panose="020F0704030504030204" pitchFamily="34" charset="0"/>
                <a:cs typeface="Times New Roman" pitchFamily="18" charset="0"/>
              </a:rPr>
              <a:t>About the Company</a:t>
            </a:r>
          </a:p>
          <a:p>
            <a:pPr marL="355600" indent="-355600">
              <a:buFont typeface="Wingdings" pitchFamily="2" charset="2"/>
              <a:buChar char="q"/>
            </a:pPr>
            <a:r>
              <a:rPr lang="en-IN" dirty="0">
                <a:latin typeface="Arial Rounded MT Bold" panose="020F0704030504030204" pitchFamily="34" charset="0"/>
                <a:cs typeface="Times New Roman" pitchFamily="18" charset="0"/>
              </a:rPr>
              <a:t>Introduction</a:t>
            </a:r>
          </a:p>
          <a:p>
            <a:pPr marL="355600" indent="-355600">
              <a:buFont typeface="Wingdings" pitchFamily="2" charset="2"/>
              <a:buChar char="q"/>
            </a:pPr>
            <a:r>
              <a:rPr lang="en-IN" dirty="0">
                <a:latin typeface="Arial Rounded MT Bold" panose="020F0704030504030204" pitchFamily="34" charset="0"/>
                <a:cs typeface="Times New Roman" pitchFamily="18" charset="0"/>
              </a:rPr>
              <a:t>Literature Survey</a:t>
            </a:r>
          </a:p>
          <a:p>
            <a:pPr marL="355600" indent="-355600">
              <a:buFont typeface="Wingdings" pitchFamily="2" charset="2"/>
              <a:buChar char="q"/>
            </a:pPr>
            <a:r>
              <a:rPr lang="en-IN" dirty="0">
                <a:latin typeface="Arial Rounded MT Bold" panose="020F0704030504030204" pitchFamily="34" charset="0"/>
                <a:cs typeface="Times New Roman" pitchFamily="18" charset="0"/>
              </a:rPr>
              <a:t>Requirements</a:t>
            </a:r>
          </a:p>
          <a:p>
            <a:pPr marL="355600" indent="-355600">
              <a:buFont typeface="Wingdings" pitchFamily="2" charset="2"/>
              <a:buChar char="q"/>
            </a:pPr>
            <a:r>
              <a:rPr lang="en-IN" dirty="0">
                <a:latin typeface="Arial Rounded MT Bold" panose="020F0704030504030204" pitchFamily="34" charset="0"/>
                <a:cs typeface="Times New Roman" pitchFamily="18" charset="0"/>
              </a:rPr>
              <a:t>System Design</a:t>
            </a:r>
          </a:p>
          <a:p>
            <a:pPr marL="355600" indent="-355600">
              <a:buFont typeface="Wingdings" pitchFamily="2" charset="2"/>
              <a:buChar char="q"/>
            </a:pPr>
            <a:r>
              <a:rPr lang="en-IN" dirty="0">
                <a:latin typeface="Arial Rounded MT Bold" panose="020F0704030504030204" pitchFamily="34" charset="0"/>
                <a:cs typeface="Times New Roman" pitchFamily="18" charset="0"/>
              </a:rPr>
              <a:t>Detailed Design</a:t>
            </a:r>
          </a:p>
          <a:p>
            <a:pPr marL="355600" indent="-355600">
              <a:buFont typeface="Wingdings" pitchFamily="2" charset="2"/>
              <a:buChar char="q"/>
            </a:pPr>
            <a:r>
              <a:rPr lang="en-IN" dirty="0">
                <a:latin typeface="Arial Rounded MT Bold" panose="020F0704030504030204" pitchFamily="34" charset="0"/>
                <a:cs typeface="Times New Roman" pitchFamily="18" charset="0"/>
              </a:rPr>
              <a:t>Implementation</a:t>
            </a:r>
          </a:p>
          <a:p>
            <a:pPr marL="355600" indent="-355600">
              <a:buFont typeface="Wingdings" pitchFamily="2" charset="2"/>
              <a:buChar char="q"/>
            </a:pPr>
            <a:r>
              <a:rPr lang="en-IN" dirty="0">
                <a:latin typeface="Arial Rounded MT Bold" panose="020F0704030504030204" pitchFamily="34" charset="0"/>
                <a:cs typeface="Times New Roman" pitchFamily="18" charset="0"/>
              </a:rPr>
              <a:t>Results</a:t>
            </a:r>
          </a:p>
          <a:p>
            <a:pPr marL="355600" indent="-355600">
              <a:buFont typeface="Wingdings" pitchFamily="2" charset="2"/>
              <a:buChar char="q"/>
            </a:pPr>
            <a:r>
              <a:rPr lang="en-IN" dirty="0">
                <a:latin typeface="Arial Rounded MT Bold" panose="020F0704030504030204" pitchFamily="34" charset="0"/>
                <a:cs typeface="Times New Roman" pitchFamily="18" charset="0"/>
              </a:rPr>
              <a:t>Conclusion and Future Enhancements</a:t>
            </a:r>
          </a:p>
          <a:p>
            <a:pPr marL="355600" indent="-355600">
              <a:buFont typeface="Wingdings" pitchFamily="2" charset="2"/>
              <a:buChar char="q"/>
            </a:pPr>
            <a:r>
              <a:rPr lang="en-IN" dirty="0">
                <a:latin typeface="Arial Rounded MT Bold" panose="020F0704030504030204" pitchFamily="34" charset="0"/>
                <a:cs typeface="Times New Roman" pitchFamily="18" charset="0"/>
              </a:rPr>
              <a:t>References</a:t>
            </a:r>
          </a:p>
          <a:p>
            <a:pPr marL="355600" indent="-355600">
              <a:buFont typeface="Wingdings" pitchFamily="2" charset="2"/>
              <a:buChar char="q"/>
            </a:pPr>
            <a:r>
              <a:rPr lang="en-IN" dirty="0">
                <a:latin typeface="Arial Rounded MT Bold" panose="020F0704030504030204" pitchFamily="34" charset="0"/>
                <a:cs typeface="Times New Roman" pitchFamily="18" charset="0"/>
              </a:rPr>
              <a:t>Q &amp; A</a:t>
            </a:r>
          </a:p>
          <a:p>
            <a:pPr marL="0" indent="0">
              <a:buNone/>
            </a:pPr>
            <a:endParaRPr lang="en-IN" dirty="0">
              <a:solidFill>
                <a:schemeClr val="tx1">
                  <a:lumMod val="75000"/>
                  <a:lumOff val="25000"/>
                </a:schemeClr>
              </a:solidFill>
            </a:endParaRPr>
          </a:p>
        </p:txBody>
      </p:sp>
      <p:sp>
        <p:nvSpPr>
          <p:cNvPr id="7" name="Slide Number Placeholder 6">
            <a:extLst>
              <a:ext uri="{FF2B5EF4-FFF2-40B4-BE49-F238E27FC236}">
                <a16:creationId xmlns:a16="http://schemas.microsoft.com/office/drawing/2014/main" id="{EE09E886-641A-4621-AEA2-BB64918E960D}"/>
              </a:ext>
            </a:extLst>
          </p:cNvPr>
          <p:cNvSpPr>
            <a:spLocks noGrp="1"/>
          </p:cNvSpPr>
          <p:nvPr>
            <p:ph type="sldNum" sz="quarter" idx="12"/>
          </p:nvPr>
        </p:nvSpPr>
        <p:spPr/>
        <p:txBody>
          <a:bodyPr/>
          <a:lstStyle/>
          <a:p>
            <a:fld id="{5B4F5413-E548-45A8-B9DD-11B71454D5CA}" type="slidenum">
              <a:rPr lang="en-US" smtClean="0"/>
              <a:pPr/>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476672"/>
            <a:ext cx="7467600" cy="1296144"/>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ABSTRACT</a:t>
            </a:r>
            <a:br>
              <a:rPr lang="en-US" sz="3200" b="1" u="sng" dirty="0">
                <a:solidFill>
                  <a:schemeClr val="accent1">
                    <a:lumMod val="75000"/>
                  </a:schemeClr>
                </a:solidFill>
                <a:latin typeface="Times New Roman" pitchFamily="18" charset="0"/>
                <a:cs typeface="Times New Roman" pitchFamily="18" charset="0"/>
              </a:rPr>
            </a:br>
            <a:endParaRPr lang="en-US" sz="3200" b="1" u="sng"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271464" y="1357298"/>
            <a:ext cx="9721080" cy="4591982"/>
          </a:xfrm>
        </p:spPr>
        <p:txBody>
          <a:bodyPr>
            <a:normAutofit fontScale="85000" lnSpcReduction="10000"/>
          </a:bodyPr>
          <a:lstStyle/>
          <a:p>
            <a:pPr algn="just">
              <a:lnSpc>
                <a:spcPct val="150000"/>
              </a:lnSpc>
            </a:pPr>
            <a:r>
              <a:rPr lang="en-US" sz="1800" b="1" dirty="0">
                <a:latin typeface="Times New Roman" pitchFamily="18" charset="0"/>
                <a:cs typeface="Times New Roman" pitchFamily="18" charset="0"/>
              </a:rPr>
              <a:t>Heart disease is a major cause of death throughout the world. It is hard to know or predict by medical practitioners as it requires expertise and higher knowledge of prediction. </a:t>
            </a:r>
          </a:p>
          <a:p>
            <a:pPr algn="just">
              <a:lnSpc>
                <a:spcPct val="150000"/>
              </a:lnSpc>
            </a:pPr>
            <a:r>
              <a:rPr lang="en-US" sz="1800" b="1" dirty="0">
                <a:latin typeface="Times New Roman" pitchFamily="18" charset="0"/>
                <a:cs typeface="Times New Roman" pitchFamily="18" charset="0"/>
              </a:rPr>
              <a:t>The environment in healthcare sector is information rich but it have lacks of knowledge. A lot of data is available in healthcare systems over the internet but there is a lack of effective analysis tool to discover hidden patterns in data. </a:t>
            </a:r>
          </a:p>
          <a:p>
            <a:pPr algn="just">
              <a:lnSpc>
                <a:spcPct val="150000"/>
              </a:lnSpc>
            </a:pPr>
            <a:r>
              <a:rPr lang="en-US" sz="1800" b="1" dirty="0">
                <a:latin typeface="Times New Roman" pitchFamily="18" charset="0"/>
                <a:cs typeface="Times New Roman" pitchFamily="18" charset="0"/>
              </a:rPr>
              <a:t>An automated or self- made system will increase medical efficiency and decrease cost and time. This software goal to know or predict the occurrence of a disease based on the data which is collected from Kaggle. </a:t>
            </a:r>
          </a:p>
          <a:p>
            <a:pPr algn="just">
              <a:lnSpc>
                <a:spcPct val="150000"/>
              </a:lnSpc>
            </a:pPr>
            <a:r>
              <a:rPr lang="en-US" sz="1800" b="1" dirty="0">
                <a:latin typeface="Times New Roman" pitchFamily="18" charset="0"/>
                <a:cs typeface="Times New Roman" pitchFamily="18" charset="0"/>
              </a:rPr>
              <a:t>The Main aim is to extract the hidden patterns by applying Machine Learning techniques on the dataset and to predict or know the presence value on a scale. The prediction of heart disease requires a large size of data which is too massive and complex to process and Analysis by conventional technique. Our goal is to find out an suitable technique that is efficient and accurate for prediction of cardiac disease.</a:t>
            </a:r>
          </a:p>
          <a:p>
            <a:pPr algn="just">
              <a:lnSpc>
                <a:spcPct val="150000"/>
              </a:lnSpc>
            </a:pPr>
            <a:endParaRPr lang="en-US" sz="1800" b="1" dirty="0">
              <a:latin typeface="Times New Roman" pitchFamily="18" charset="0"/>
              <a:cs typeface="Times New Roman" pitchFamily="18" charset="0"/>
            </a:endParaRPr>
          </a:p>
          <a:p>
            <a:pPr algn="just">
              <a:lnSpc>
                <a:spcPct val="150000"/>
              </a:lnSpc>
            </a:pPr>
            <a:endParaRPr lang="en-US" sz="1800" dirty="0">
              <a:latin typeface="Times New Roman" pitchFamily="18" charset="0"/>
              <a:cs typeface="Times New Roman" pitchFamily="18" charset="0"/>
            </a:endParaRPr>
          </a:p>
          <a:p>
            <a:pPr algn="just">
              <a:lnSpc>
                <a:spcPct val="150000"/>
              </a:lnSpc>
            </a:pPr>
            <a:endParaRPr lang="en-US" sz="1800" dirty="0">
              <a:latin typeface="Times New Roman" pitchFamily="18" charset="0"/>
              <a:cs typeface="Times New Roman" pitchFamily="18" charset="0"/>
            </a:endParaRPr>
          </a:p>
          <a:p>
            <a:pPr algn="just">
              <a:lnSpc>
                <a:spcPct val="150000"/>
              </a:lnSpc>
            </a:pPr>
            <a:endParaRPr lang="en-US" sz="18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9218EC12-73AA-4416-AB80-CFE95158E424}"/>
              </a:ext>
            </a:extLst>
          </p:cNvPr>
          <p:cNvSpPr>
            <a:spLocks noGrp="1"/>
          </p:cNvSpPr>
          <p:nvPr>
            <p:ph type="dt" sz="half" idx="10"/>
          </p:nvPr>
        </p:nvSpPr>
        <p:spPr/>
        <p:txBody>
          <a:bodyPr/>
          <a:lstStyle/>
          <a:p>
            <a:r>
              <a:rPr lang="en-US" b="1" dirty="0"/>
              <a:t>VI Semester, Department of CSE, RNSIT</a:t>
            </a:r>
          </a:p>
        </p:txBody>
      </p:sp>
      <p:sp>
        <p:nvSpPr>
          <p:cNvPr id="4" name="Footer Placeholder 3">
            <a:extLst>
              <a:ext uri="{FF2B5EF4-FFF2-40B4-BE49-F238E27FC236}">
                <a16:creationId xmlns:a16="http://schemas.microsoft.com/office/drawing/2014/main" id="{5CD64878-040F-43D3-8C50-5126F2C2CDC1}"/>
              </a:ext>
            </a:extLst>
          </p:cNvPr>
          <p:cNvSpPr>
            <a:spLocks noGrp="1"/>
          </p:cNvSpPr>
          <p:nvPr>
            <p:ph type="ftr" sz="quarter" idx="11"/>
          </p:nvPr>
        </p:nvSpPr>
        <p:spPr/>
        <p:txBody>
          <a:bodyPr/>
          <a:lstStyle/>
          <a:p>
            <a:r>
              <a:rPr lang="en-US" b="1" dirty="0"/>
              <a:t>2021 - 2022</a:t>
            </a:r>
          </a:p>
        </p:txBody>
      </p:sp>
      <p:sp>
        <p:nvSpPr>
          <p:cNvPr id="7" name="Slide Number Placeholder 6">
            <a:extLst>
              <a:ext uri="{FF2B5EF4-FFF2-40B4-BE49-F238E27FC236}">
                <a16:creationId xmlns:a16="http://schemas.microsoft.com/office/drawing/2014/main" id="{B251B2EA-778B-412E-9857-F89F9B20D7C5}"/>
              </a:ext>
            </a:extLst>
          </p:cNvPr>
          <p:cNvSpPr>
            <a:spLocks noGrp="1"/>
          </p:cNvSpPr>
          <p:nvPr>
            <p:ph type="sldNum" sz="quarter" idx="12"/>
          </p:nvPr>
        </p:nvSpPr>
        <p:spPr/>
        <p:txBody>
          <a:bodyPr/>
          <a:lstStyle/>
          <a:p>
            <a:fld id="{5B4F5413-E548-45A8-B9DD-11B71454D5CA}" type="slidenum">
              <a:rPr lang="en-US" b="1" smtClean="0"/>
              <a:pPr/>
              <a:t>3</a:t>
            </a:fld>
            <a:endParaRPr lang="en-US" b="1" dirty="0"/>
          </a:p>
        </p:txBody>
      </p:sp>
      <p:cxnSp>
        <p:nvCxnSpPr>
          <p:cNvPr id="8" name="Straight Connector 7">
            <a:extLst>
              <a:ext uri="{FF2B5EF4-FFF2-40B4-BE49-F238E27FC236}">
                <a16:creationId xmlns:a16="http://schemas.microsoft.com/office/drawing/2014/main" id="{129FC15D-61B7-507E-87A5-7F8FA9EC965D}"/>
              </a:ext>
            </a:extLst>
          </p:cNvPr>
          <p:cNvCxnSpPr>
            <a:cxnSpLocks/>
          </p:cNvCxnSpPr>
          <p:nvPr/>
        </p:nvCxnSpPr>
        <p:spPr>
          <a:xfrm flipH="1">
            <a:off x="1343472" y="2420888"/>
            <a:ext cx="9553126"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3592" y="260648"/>
            <a:ext cx="7467600" cy="1008112"/>
          </a:xfrm>
        </p:spPr>
        <p:txBody>
          <a:bodyPr>
            <a:normAutofit/>
          </a:bodyPr>
          <a:lstStyle/>
          <a:p>
            <a:pPr algn="ctr"/>
            <a:r>
              <a:rPr lang="en-US" sz="3100" b="1" dirty="0">
                <a:solidFill>
                  <a:schemeClr val="accent1">
                    <a:lumMod val="75000"/>
                  </a:schemeClr>
                </a:solidFill>
                <a:latin typeface="Times New Roman" pitchFamily="18" charset="0"/>
                <a:cs typeface="Times New Roman" pitchFamily="18" charset="0"/>
              </a:rPr>
              <a:t>ABOUT THE COMPANY</a:t>
            </a:r>
          </a:p>
        </p:txBody>
      </p:sp>
      <p:sp>
        <p:nvSpPr>
          <p:cNvPr id="3" name="Content Placeholder 2"/>
          <p:cNvSpPr>
            <a:spLocks noGrp="1"/>
          </p:cNvSpPr>
          <p:nvPr>
            <p:ph idx="1"/>
          </p:nvPr>
        </p:nvSpPr>
        <p:spPr>
          <a:xfrm>
            <a:off x="767408" y="957424"/>
            <a:ext cx="10657184" cy="5322912"/>
          </a:xfrm>
        </p:spPr>
        <p:txBody>
          <a:bodyPr>
            <a:noAutofit/>
          </a:bodyPr>
          <a:lstStyle/>
          <a:p>
            <a:pPr marL="0" indent="0">
              <a:lnSpc>
                <a:spcPct val="120000"/>
              </a:lnSpc>
              <a:buNone/>
            </a:pPr>
            <a:r>
              <a:rPr lang="en-US" sz="1600" b="1" dirty="0">
                <a:latin typeface="Bahnschrift SemiBold" panose="020B0502040204020203" pitchFamily="34" charset="0"/>
                <a:ea typeface="Tahoma" pitchFamily="34" charset="0"/>
                <a:cs typeface="Times New Roman" pitchFamily="18" charset="0"/>
              </a:rPr>
              <a:t>NASTECH – New Age Solutions &amp; Technologies</a:t>
            </a:r>
            <a:br>
              <a:rPr lang="en-US" sz="1600" b="1" dirty="0">
                <a:latin typeface="Bahnschrift SemiBold" panose="020B0502040204020203" pitchFamily="34" charset="0"/>
                <a:ea typeface="Tahoma" pitchFamily="34" charset="0"/>
                <a:cs typeface="Times New Roman" pitchFamily="18" charset="0"/>
              </a:rPr>
            </a:br>
            <a:endParaRPr lang="en-US" sz="1600" b="1" dirty="0">
              <a:latin typeface="Bahnschrift SemiBold" panose="020B0502040204020203" pitchFamily="34" charset="0"/>
              <a:ea typeface="Tahoma" pitchFamily="34" charset="0"/>
              <a:cs typeface="Times New Roman" pitchFamily="18" charset="0"/>
            </a:endParaRPr>
          </a:p>
          <a:p>
            <a:r>
              <a:rPr lang="en-US" sz="1600" b="1" i="1" dirty="0">
                <a:latin typeface="Bahnschrift SemiBold" panose="020B0502040204020203" pitchFamily="34" charset="0"/>
              </a:rPr>
              <a:t>NASTECH is formed with the purpose of bridging the gap between Academia and Industry. </a:t>
            </a:r>
            <a:endParaRPr lang="en-US" sz="1600" dirty="0">
              <a:latin typeface="Bahnschrift SemiBold" panose="020B0502040204020203" pitchFamily="34" charset="0"/>
            </a:endParaRPr>
          </a:p>
          <a:p>
            <a:pPr algn="just">
              <a:lnSpc>
                <a:spcPct val="150000"/>
              </a:lnSpc>
            </a:pPr>
            <a:r>
              <a:rPr lang="en-US" sz="1800" b="1" dirty="0" err="1">
                <a:latin typeface="Bahnschrift SemiBold" panose="020B0502040204020203" pitchFamily="34" charset="0"/>
                <a:cs typeface="Times New Roman" pitchFamily="18" charset="0"/>
              </a:rPr>
              <a:t>Nastech</a:t>
            </a:r>
            <a:r>
              <a:rPr lang="en-US" sz="1800" dirty="0">
                <a:latin typeface="Bahnschrift SemiBold" panose="020B0502040204020203" pitchFamily="34" charset="0"/>
                <a:cs typeface="Times New Roman" pitchFamily="18" charset="0"/>
              </a:rPr>
              <a:t> is one of the leading Global Certification and Training service providers for technical and management programs for educational institutions. </a:t>
            </a:r>
          </a:p>
          <a:p>
            <a:pPr algn="just">
              <a:lnSpc>
                <a:spcPct val="150000"/>
              </a:lnSpc>
            </a:pPr>
            <a:r>
              <a:rPr lang="en-US" sz="1800" dirty="0">
                <a:latin typeface="Bahnschrift SemiBold" panose="020B0502040204020203" pitchFamily="34" charset="0"/>
                <a:cs typeface="Times New Roman" pitchFamily="18" charset="0"/>
              </a:rPr>
              <a:t>They collaborate with educational institutes to understand their requirements and form a strategy in consultation with all stakeholders to fulfill those by skilling , reskilling and </a:t>
            </a:r>
            <a:r>
              <a:rPr lang="en-US" sz="1800" dirty="0" err="1">
                <a:latin typeface="Bahnschrift SemiBold" panose="020B0502040204020203" pitchFamily="34" charset="0"/>
                <a:cs typeface="Times New Roman" pitchFamily="18" charset="0"/>
              </a:rPr>
              <a:t>upskilling</a:t>
            </a:r>
            <a:r>
              <a:rPr lang="en-US" sz="1800" dirty="0">
                <a:latin typeface="Bahnschrift SemiBold" panose="020B0502040204020203" pitchFamily="34" charset="0"/>
                <a:cs typeface="Times New Roman" pitchFamily="18" charset="0"/>
              </a:rPr>
              <a:t> the students and faculties on new age skills and technologies. </a:t>
            </a:r>
          </a:p>
          <a:p>
            <a:r>
              <a:rPr lang="en-US" sz="1800" dirty="0">
                <a:latin typeface="Bahnschrift SemiBold" panose="020B0502040204020203" pitchFamily="34" charset="0"/>
                <a:cs typeface="Times New Roman" pitchFamily="18" charset="0"/>
              </a:rPr>
              <a:t>Industry and project oriented student training programs.</a:t>
            </a:r>
          </a:p>
          <a:p>
            <a:r>
              <a:rPr lang="en-US" sz="1800" dirty="0">
                <a:latin typeface="Bahnschrift SemiBold" panose="020B0502040204020203" pitchFamily="34" charset="0"/>
                <a:cs typeface="Times New Roman" pitchFamily="18" charset="0"/>
              </a:rPr>
              <a:t>Certification programs mapped to Global Certification Exams from Microsoft/EC- Council/Google/AWS/ Adobe).</a:t>
            </a:r>
          </a:p>
          <a:p>
            <a:pPr algn="just">
              <a:lnSpc>
                <a:spcPct val="150000"/>
              </a:lnSpc>
            </a:pPr>
            <a:endParaRPr lang="en-US" sz="1600" b="1" dirty="0">
              <a:latin typeface="Times New Roman" pitchFamily="18" charset="0"/>
              <a:ea typeface="Tahoma" pitchFamily="34" charset="0"/>
              <a:cs typeface="Times New Roman" pitchFamily="18" charset="0"/>
            </a:endParaRPr>
          </a:p>
          <a:p>
            <a:pPr marL="0" indent="0">
              <a:lnSpc>
                <a:spcPct val="120000"/>
              </a:lnSpc>
              <a:buNone/>
            </a:pPr>
            <a:endParaRPr lang="en-US" sz="1600" b="1" dirty="0">
              <a:latin typeface="Times New Roman" pitchFamily="18" charset="0"/>
              <a:ea typeface="Tahoma" pitchFamily="34" charset="0"/>
              <a:cs typeface="Times New Roman" pitchFamily="18" charset="0"/>
            </a:endParaRPr>
          </a:p>
          <a:p>
            <a:pPr marL="0" indent="0">
              <a:buNone/>
            </a:pPr>
            <a:endParaRPr lang="en-US" sz="1600" b="1" dirty="0">
              <a:solidFill>
                <a:schemeClr val="tx1">
                  <a:lumMod val="75000"/>
                  <a:lumOff val="25000"/>
                </a:schemeClr>
              </a:solidFill>
              <a:latin typeface="Times New Roman" pitchFamily="18" charset="0"/>
              <a:ea typeface="Tahoma" pitchFamily="34" charset="0"/>
              <a:cs typeface="Times New Roman" pitchFamily="18" charset="0"/>
            </a:endParaRPr>
          </a:p>
          <a:p>
            <a:pPr>
              <a:buFont typeface="Wingdings" pitchFamily="2" charset="2"/>
              <a:buChar char="Ø"/>
            </a:pPr>
            <a:endParaRPr lang="en-US" sz="1600" b="1" dirty="0">
              <a:solidFill>
                <a:schemeClr val="tx1">
                  <a:lumMod val="75000"/>
                  <a:lumOff val="25000"/>
                </a:schemeClr>
              </a:solidFill>
              <a:latin typeface="Times New Roman" pitchFamily="18" charset="0"/>
              <a:ea typeface="Tahoma" pitchFamily="34" charset="0"/>
              <a:cs typeface="Times New Roman" pitchFamily="18" charset="0"/>
            </a:endParaRPr>
          </a:p>
          <a:p>
            <a:pPr>
              <a:buFont typeface="Wingdings" pitchFamily="2" charset="2"/>
              <a:buChar char="Ø"/>
            </a:pPr>
            <a:endParaRPr lang="en-US" sz="1600" b="1" dirty="0">
              <a:solidFill>
                <a:schemeClr val="tx1">
                  <a:lumMod val="75000"/>
                  <a:lumOff val="25000"/>
                </a:schemeClr>
              </a:solidFill>
              <a:latin typeface="Times New Roman" pitchFamily="18" charset="0"/>
              <a:ea typeface="Tahoma" pitchFamily="34" charset="0"/>
              <a:cs typeface="Times New Roman" pitchFamily="18" charset="0"/>
            </a:endParaRPr>
          </a:p>
          <a:p>
            <a:pPr marL="0" indent="0">
              <a:buNone/>
            </a:pPr>
            <a:r>
              <a:rPr lang="en-US" sz="1600" b="1" dirty="0">
                <a:solidFill>
                  <a:schemeClr val="tx1">
                    <a:lumMod val="75000"/>
                    <a:lumOff val="25000"/>
                  </a:schemeClr>
                </a:solidFill>
                <a:latin typeface="Times New Roman" pitchFamily="18" charset="0"/>
                <a:ea typeface="Tahoma" pitchFamily="34" charset="0"/>
                <a:cs typeface="Times New Roman" pitchFamily="18" charset="0"/>
              </a:rPr>
              <a:t>    </a:t>
            </a:r>
          </a:p>
          <a:p>
            <a:endParaRPr lang="en-US" sz="1600" dirty="0">
              <a:latin typeface="Times New Roman" pitchFamily="18" charset="0"/>
              <a:ea typeface="Tahoma" pitchFamily="34" charset="0"/>
              <a:cs typeface="Times New Roman" pitchFamily="18" charset="0"/>
            </a:endParaRPr>
          </a:p>
          <a:p>
            <a:endParaRPr lang="en-US" sz="1600" dirty="0">
              <a:latin typeface="Times New Roman" pitchFamily="18" charset="0"/>
              <a:ea typeface="Tahoma" pitchFamily="34" charset="0"/>
              <a:cs typeface="Times New Roman" pitchFamily="18" charset="0"/>
            </a:endParaRPr>
          </a:p>
          <a:p>
            <a:endParaRPr lang="en-US" sz="1600" dirty="0">
              <a:latin typeface="Times New Roman" pitchFamily="18" charset="0"/>
              <a:ea typeface="Tahoma" pitchFamily="34" charset="0"/>
              <a:cs typeface="Times New Roman" pitchFamily="18" charset="0"/>
            </a:endParaRPr>
          </a:p>
          <a:p>
            <a:endParaRPr lang="en-US" sz="1600" dirty="0">
              <a:latin typeface="Times New Roman" pitchFamily="18" charset="0"/>
              <a:ea typeface="Tahoma" pitchFamily="34" charset="0"/>
              <a:cs typeface="Times New Roman" pitchFamily="18" charset="0"/>
            </a:endParaRPr>
          </a:p>
          <a:p>
            <a:pPr marL="0" indent="0">
              <a:lnSpc>
                <a:spcPct val="120000"/>
              </a:lnSpc>
              <a:buNone/>
            </a:pPr>
            <a:endParaRPr lang="en-US" sz="1600" b="1" dirty="0">
              <a:latin typeface="Times New Roman" pitchFamily="18" charset="0"/>
              <a:ea typeface="Tahoma" pitchFamily="34" charset="0"/>
              <a:cs typeface="Times New Roman" pitchFamily="18" charset="0"/>
            </a:endParaRPr>
          </a:p>
          <a:p>
            <a:pPr marL="0" indent="0">
              <a:buNone/>
            </a:pPr>
            <a:endParaRPr lang="en-US" sz="1600" b="1" dirty="0">
              <a:solidFill>
                <a:schemeClr val="tx1">
                  <a:lumMod val="75000"/>
                  <a:lumOff val="25000"/>
                </a:schemeClr>
              </a:solidFill>
              <a:latin typeface="Times New Roman" pitchFamily="18" charset="0"/>
              <a:ea typeface="Tahoma" pitchFamily="34" charset="0"/>
              <a:cs typeface="Times New Roman" pitchFamily="18" charset="0"/>
            </a:endParaRPr>
          </a:p>
          <a:p>
            <a:pPr>
              <a:buFont typeface="Wingdings" pitchFamily="2" charset="2"/>
              <a:buChar char="Ø"/>
            </a:pPr>
            <a:endParaRPr lang="en-US" sz="1600" b="1" dirty="0">
              <a:solidFill>
                <a:schemeClr val="tx1">
                  <a:lumMod val="75000"/>
                  <a:lumOff val="25000"/>
                </a:schemeClr>
              </a:solidFill>
              <a:latin typeface="Times New Roman" pitchFamily="18" charset="0"/>
              <a:ea typeface="Tahoma" pitchFamily="34" charset="0"/>
              <a:cs typeface="Times New Roman" pitchFamily="18" charset="0"/>
            </a:endParaRPr>
          </a:p>
          <a:p>
            <a:pPr>
              <a:buFont typeface="Wingdings" pitchFamily="2" charset="2"/>
              <a:buChar char="Ø"/>
            </a:pPr>
            <a:endParaRPr lang="en-US" sz="1600" b="1" dirty="0">
              <a:solidFill>
                <a:schemeClr val="tx1">
                  <a:lumMod val="75000"/>
                  <a:lumOff val="25000"/>
                </a:schemeClr>
              </a:solidFill>
              <a:latin typeface="Times New Roman" pitchFamily="18" charset="0"/>
              <a:ea typeface="Tahoma" pitchFamily="34" charset="0"/>
              <a:cs typeface="Times New Roman" pitchFamily="18" charset="0"/>
            </a:endParaRPr>
          </a:p>
          <a:p>
            <a:pPr marL="0" indent="0">
              <a:buNone/>
            </a:pPr>
            <a:r>
              <a:rPr lang="en-US" sz="1600" b="1" dirty="0">
                <a:solidFill>
                  <a:schemeClr val="tx1">
                    <a:lumMod val="75000"/>
                    <a:lumOff val="25000"/>
                  </a:schemeClr>
                </a:solidFill>
                <a:latin typeface="Times New Roman" pitchFamily="18" charset="0"/>
                <a:ea typeface="Tahoma" pitchFamily="34" charset="0"/>
                <a:cs typeface="Times New Roman" pitchFamily="18" charset="0"/>
              </a:rPr>
              <a:t>    </a:t>
            </a:r>
          </a:p>
          <a:p>
            <a:endParaRPr lang="en-US" sz="1600" dirty="0">
              <a:latin typeface="Times New Roman" pitchFamily="18" charset="0"/>
              <a:ea typeface="Tahoma" pitchFamily="34" charset="0"/>
              <a:cs typeface="Times New Roman" pitchFamily="18" charset="0"/>
            </a:endParaRPr>
          </a:p>
          <a:p>
            <a:endParaRPr lang="en-US" sz="1600" dirty="0">
              <a:latin typeface="Times New Roman" pitchFamily="18" charset="0"/>
              <a:ea typeface="Tahoma" pitchFamily="34" charset="0"/>
              <a:cs typeface="Times New Roman" pitchFamily="18" charset="0"/>
            </a:endParaRPr>
          </a:p>
          <a:p>
            <a:endParaRPr lang="en-US" sz="1600" dirty="0">
              <a:latin typeface="Times New Roman" pitchFamily="18" charset="0"/>
              <a:ea typeface="Tahoma" pitchFamily="34" charset="0"/>
              <a:cs typeface="Times New Roman" pitchFamily="18" charset="0"/>
            </a:endParaRPr>
          </a:p>
          <a:p>
            <a:endParaRPr lang="en-US" sz="1600" dirty="0">
              <a:latin typeface="Times New Roman" pitchFamily="18" charset="0"/>
              <a:ea typeface="Tahoma" pitchFamily="34" charset="0"/>
              <a:cs typeface="Times New Roman" pitchFamily="18" charset="0"/>
            </a:endParaRPr>
          </a:p>
        </p:txBody>
      </p:sp>
      <p:sp>
        <p:nvSpPr>
          <p:cNvPr id="5" name="Date Placeholder 4">
            <a:extLst>
              <a:ext uri="{FF2B5EF4-FFF2-40B4-BE49-F238E27FC236}">
                <a16:creationId xmlns:a16="http://schemas.microsoft.com/office/drawing/2014/main" id="{78ED1BB5-76F5-4CA3-B1FE-B05B9614B44F}"/>
              </a:ext>
            </a:extLst>
          </p:cNvPr>
          <p:cNvSpPr>
            <a:spLocks noGrp="1"/>
          </p:cNvSpPr>
          <p:nvPr>
            <p:ph type="dt" sz="half" idx="10"/>
          </p:nvPr>
        </p:nvSpPr>
        <p:spPr>
          <a:xfrm>
            <a:off x="8749808" y="5917998"/>
            <a:ext cx="1600200" cy="279400"/>
          </a:xfrm>
        </p:spPr>
        <p:txBody>
          <a:bodyPr/>
          <a:lstStyle/>
          <a:p>
            <a:r>
              <a:rPr lang="en-US" b="1" dirty="0"/>
              <a:t>VI Semester, Department of CSE, RNSIT</a:t>
            </a:r>
          </a:p>
        </p:txBody>
      </p:sp>
      <p:sp>
        <p:nvSpPr>
          <p:cNvPr id="4" name="Footer Placeholder 3">
            <a:extLst>
              <a:ext uri="{FF2B5EF4-FFF2-40B4-BE49-F238E27FC236}">
                <a16:creationId xmlns:a16="http://schemas.microsoft.com/office/drawing/2014/main" id="{B33CD455-262C-407F-89E6-1DBDF19B952E}"/>
              </a:ext>
            </a:extLst>
          </p:cNvPr>
          <p:cNvSpPr>
            <a:spLocks noGrp="1"/>
          </p:cNvSpPr>
          <p:nvPr>
            <p:ph type="ftr" sz="quarter" idx="11"/>
          </p:nvPr>
        </p:nvSpPr>
        <p:spPr/>
        <p:txBody>
          <a:bodyPr/>
          <a:lstStyle/>
          <a:p>
            <a:r>
              <a:rPr lang="en-US" b="1" dirty="0"/>
              <a:t>2021 - 2022</a:t>
            </a:r>
          </a:p>
        </p:txBody>
      </p:sp>
      <p:sp>
        <p:nvSpPr>
          <p:cNvPr id="7" name="Slide Number Placeholder 6">
            <a:extLst>
              <a:ext uri="{FF2B5EF4-FFF2-40B4-BE49-F238E27FC236}">
                <a16:creationId xmlns:a16="http://schemas.microsoft.com/office/drawing/2014/main" id="{B70F791B-2FC0-473B-A001-5B20E76E69A9}"/>
              </a:ext>
            </a:extLst>
          </p:cNvPr>
          <p:cNvSpPr>
            <a:spLocks noGrp="1"/>
          </p:cNvSpPr>
          <p:nvPr>
            <p:ph type="sldNum" sz="quarter" idx="12"/>
          </p:nvPr>
        </p:nvSpPr>
        <p:spPr/>
        <p:txBody>
          <a:bodyPr/>
          <a:lstStyle/>
          <a:p>
            <a:fld id="{5B4F5413-E548-45A8-B9DD-11B71454D5CA}" type="slidenum">
              <a:rPr lang="en-US" b="1" smtClean="0"/>
              <a:pPr/>
              <a:t>4</a:t>
            </a:fld>
            <a:endParaRPr 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0"/>
            <a:ext cx="7467600" cy="1080120"/>
          </a:xfrm>
        </p:spPr>
        <p:txBody>
          <a:bodyPr anchor="ctr">
            <a:normAutofit/>
          </a:bodyPr>
          <a:lstStyle/>
          <a:p>
            <a:pPr algn="ctr"/>
            <a:r>
              <a:rPr lang="en-US" sz="3200" b="1" dirty="0">
                <a:solidFill>
                  <a:schemeClr val="accent1">
                    <a:lumMod val="75000"/>
                  </a:schemeClr>
                </a:solidFill>
                <a:latin typeface="Times New Roman" pitchFamily="18" charset="0"/>
                <a:cs typeface="Times New Roman" pitchFamily="18" charset="0"/>
              </a:rPr>
              <a:t>INTRODUCTION</a:t>
            </a:r>
            <a:br>
              <a:rPr lang="en-US" sz="3200" b="1" u="sng" dirty="0">
                <a:solidFill>
                  <a:schemeClr val="accent1">
                    <a:lumMod val="75000"/>
                  </a:schemeClr>
                </a:solidFill>
                <a:latin typeface="Times New Roman" pitchFamily="18" charset="0"/>
                <a:cs typeface="Times New Roman" pitchFamily="18" charset="0"/>
              </a:rPr>
            </a:br>
            <a:endParaRPr lang="en-US" sz="3200" b="1" u="sng"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623392" y="914400"/>
            <a:ext cx="10945216" cy="5322912"/>
          </a:xfrm>
        </p:spPr>
        <p:txBody>
          <a:bodyPr>
            <a:normAutofit/>
          </a:bodyPr>
          <a:lstStyle/>
          <a:p>
            <a:pPr algn="just">
              <a:lnSpc>
                <a:spcPct val="120000"/>
              </a:lnSpc>
              <a:spcBef>
                <a:spcPts val="0"/>
              </a:spcBef>
              <a:buFont typeface="Wingdings" pitchFamily="2" charset="2"/>
              <a:buChar char="Ø"/>
            </a:pPr>
            <a:r>
              <a:rPr lang="en-US" sz="1800" dirty="0">
                <a:latin typeface="Times New Roman" pitchFamily="18" charset="0"/>
                <a:cs typeface="Times New Roman" pitchFamily="18" charset="0"/>
              </a:rPr>
              <a:t>It is difficult to identify heart disease because of several contributory risk factors such as diabetes, high blood pressure, high cholesterol, abnormal pulse rate and many other factors.</a:t>
            </a:r>
          </a:p>
          <a:p>
            <a:pPr algn="just">
              <a:lnSpc>
                <a:spcPct val="120000"/>
              </a:lnSpc>
              <a:spcBef>
                <a:spcPts val="0"/>
              </a:spcBef>
              <a:buFont typeface="Wingdings" pitchFamily="2" charset="2"/>
              <a:buChar char="Ø"/>
            </a:pPr>
            <a:endParaRPr lang="en-US" sz="1800" dirty="0">
              <a:latin typeface="Times New Roman" pitchFamily="18" charset="0"/>
              <a:cs typeface="Times New Roman" pitchFamily="18" charset="0"/>
            </a:endParaRPr>
          </a:p>
          <a:p>
            <a:pPr algn="just">
              <a:lnSpc>
                <a:spcPct val="120000"/>
              </a:lnSpc>
              <a:spcBef>
                <a:spcPts val="0"/>
              </a:spcBef>
              <a:buFont typeface="Wingdings" pitchFamily="2" charset="2"/>
              <a:buChar char="Ø"/>
            </a:pPr>
            <a:r>
              <a:rPr lang="en-US" sz="1800" dirty="0">
                <a:latin typeface="Times New Roman" pitchFamily="18" charset="0"/>
                <a:cs typeface="Times New Roman" pitchFamily="18" charset="0"/>
              </a:rPr>
              <a:t>The diagnosis of heart disease is usually based on signs, symptoms of the patient.</a:t>
            </a:r>
          </a:p>
          <a:p>
            <a:pPr algn="just">
              <a:lnSpc>
                <a:spcPct val="120000"/>
              </a:lnSpc>
              <a:spcBef>
                <a:spcPts val="0"/>
              </a:spcBef>
              <a:buFont typeface="Wingdings" pitchFamily="2" charset="2"/>
              <a:buChar char="Ø"/>
            </a:pPr>
            <a:endParaRPr lang="en-US" sz="1800" dirty="0">
              <a:latin typeface="Times New Roman" pitchFamily="18" charset="0"/>
              <a:cs typeface="Times New Roman" pitchFamily="18" charset="0"/>
            </a:endParaRPr>
          </a:p>
          <a:p>
            <a:pPr algn="just">
              <a:lnSpc>
                <a:spcPct val="120000"/>
              </a:lnSpc>
              <a:spcBef>
                <a:spcPts val="0"/>
              </a:spcBef>
              <a:buFont typeface="Wingdings" pitchFamily="2" charset="2"/>
              <a:buChar char="Ø"/>
            </a:pPr>
            <a:r>
              <a:rPr lang="en-US" sz="1800" dirty="0">
                <a:latin typeface="Times New Roman" pitchFamily="18" charset="0"/>
                <a:cs typeface="Times New Roman" pitchFamily="18" charset="0"/>
              </a:rPr>
              <a:t>The severity of the disease is classified based on various methods like K-Nearest neighbor algorithm(KNN), Decision Trees(DT), Logistic Regression and </a:t>
            </a:r>
            <a:r>
              <a:rPr lang="en-US" sz="1800" dirty="0" err="1">
                <a:latin typeface="Times New Roman" pitchFamily="18" charset="0"/>
                <a:cs typeface="Times New Roman" pitchFamily="18" charset="0"/>
              </a:rPr>
              <a:t>XGBoost</a:t>
            </a:r>
            <a:r>
              <a:rPr lang="en-US" sz="1800" dirty="0">
                <a:latin typeface="Times New Roman" pitchFamily="18" charset="0"/>
                <a:cs typeface="Times New Roman" pitchFamily="18" charset="0"/>
              </a:rPr>
              <a:t>.</a:t>
            </a:r>
          </a:p>
          <a:p>
            <a:pPr algn="just">
              <a:lnSpc>
                <a:spcPct val="120000"/>
              </a:lnSpc>
              <a:spcBef>
                <a:spcPts val="0"/>
              </a:spcBef>
              <a:buFont typeface="Wingdings" pitchFamily="2" charset="2"/>
              <a:buChar char="Ø"/>
            </a:pPr>
            <a:endParaRPr lang="en-US" sz="1800" dirty="0">
              <a:latin typeface="Times New Roman" pitchFamily="18" charset="0"/>
              <a:cs typeface="Times New Roman" pitchFamily="18" charset="0"/>
            </a:endParaRPr>
          </a:p>
          <a:p>
            <a:pPr algn="just">
              <a:lnSpc>
                <a:spcPct val="120000"/>
              </a:lnSpc>
              <a:spcBef>
                <a:spcPts val="0"/>
              </a:spcBef>
              <a:buFont typeface="Wingdings" pitchFamily="2" charset="2"/>
              <a:buChar char="Ø"/>
            </a:pPr>
            <a:r>
              <a:rPr lang="en-US" sz="1800" dirty="0">
                <a:latin typeface="Times New Roman" pitchFamily="18" charset="0"/>
                <a:cs typeface="Times New Roman" pitchFamily="18" charset="0"/>
              </a:rPr>
              <a:t>The nature of heart disease is complex and hence, the disease must be handled carefully. Not doing so may affect the heart or cause premature death.</a:t>
            </a:r>
          </a:p>
          <a:p>
            <a:pPr algn="just">
              <a:lnSpc>
                <a:spcPct val="120000"/>
              </a:lnSpc>
              <a:spcBef>
                <a:spcPts val="0"/>
              </a:spcBef>
              <a:buFont typeface="Wingdings" pitchFamily="2" charset="2"/>
              <a:buChar char="Ø"/>
            </a:pPr>
            <a:endParaRPr lang="en-US" sz="1800" dirty="0">
              <a:latin typeface="Times New Roman" pitchFamily="18" charset="0"/>
              <a:cs typeface="Times New Roman" pitchFamily="18" charset="0"/>
            </a:endParaRPr>
          </a:p>
          <a:p>
            <a:pPr algn="just">
              <a:lnSpc>
                <a:spcPct val="120000"/>
              </a:lnSpc>
              <a:spcBef>
                <a:spcPts val="0"/>
              </a:spcBef>
              <a:buFont typeface="Wingdings" pitchFamily="2" charset="2"/>
              <a:buChar char="Ø"/>
            </a:pPr>
            <a:r>
              <a:rPr lang="en-US" sz="1800" dirty="0">
                <a:latin typeface="Times New Roman" pitchFamily="18" charset="0"/>
                <a:cs typeface="Times New Roman" pitchFamily="18" charset="0"/>
              </a:rPr>
              <a:t>MAIN OBJECTIVE: The main objective of this research is to develop a heart prediction  system. The system can discover and extract hidden knowledge associated with diseases from historical heat conditions data set.</a:t>
            </a:r>
          </a:p>
        </p:txBody>
      </p:sp>
      <p:sp>
        <p:nvSpPr>
          <p:cNvPr id="5" name="Date Placeholder 4">
            <a:extLst>
              <a:ext uri="{FF2B5EF4-FFF2-40B4-BE49-F238E27FC236}">
                <a16:creationId xmlns:a16="http://schemas.microsoft.com/office/drawing/2014/main" id="{78ED1BB5-76F5-4CA3-B1FE-B05B9614B44F}"/>
              </a:ext>
            </a:extLst>
          </p:cNvPr>
          <p:cNvSpPr>
            <a:spLocks noGrp="1"/>
          </p:cNvSpPr>
          <p:nvPr>
            <p:ph type="dt" sz="half" idx="10"/>
          </p:nvPr>
        </p:nvSpPr>
        <p:spPr/>
        <p:txBody>
          <a:bodyPr/>
          <a:lstStyle/>
          <a:p>
            <a:r>
              <a:rPr lang="en-US" b="1" dirty="0"/>
              <a:t>VI Semester, Department of CSE, RNSIT</a:t>
            </a:r>
          </a:p>
        </p:txBody>
      </p:sp>
      <p:sp>
        <p:nvSpPr>
          <p:cNvPr id="4" name="Footer Placeholder 3">
            <a:extLst>
              <a:ext uri="{FF2B5EF4-FFF2-40B4-BE49-F238E27FC236}">
                <a16:creationId xmlns:a16="http://schemas.microsoft.com/office/drawing/2014/main" id="{B33CD455-262C-407F-89E6-1DBDF19B952E}"/>
              </a:ext>
            </a:extLst>
          </p:cNvPr>
          <p:cNvSpPr>
            <a:spLocks noGrp="1"/>
          </p:cNvSpPr>
          <p:nvPr>
            <p:ph type="ftr" sz="quarter" idx="11"/>
          </p:nvPr>
        </p:nvSpPr>
        <p:spPr/>
        <p:txBody>
          <a:bodyPr/>
          <a:lstStyle/>
          <a:p>
            <a:r>
              <a:rPr lang="en-US" b="1" dirty="0"/>
              <a:t>2021 - 2022</a:t>
            </a:r>
          </a:p>
        </p:txBody>
      </p:sp>
      <p:sp>
        <p:nvSpPr>
          <p:cNvPr id="7" name="Slide Number Placeholder 6">
            <a:extLst>
              <a:ext uri="{FF2B5EF4-FFF2-40B4-BE49-F238E27FC236}">
                <a16:creationId xmlns:a16="http://schemas.microsoft.com/office/drawing/2014/main" id="{A398D7C1-FF9A-4118-8448-A4F79609E2B4}"/>
              </a:ext>
            </a:extLst>
          </p:cNvPr>
          <p:cNvSpPr>
            <a:spLocks noGrp="1"/>
          </p:cNvSpPr>
          <p:nvPr>
            <p:ph type="sldNum" sz="quarter" idx="12"/>
          </p:nvPr>
        </p:nvSpPr>
        <p:spPr/>
        <p:txBody>
          <a:bodyPr/>
          <a:lstStyle/>
          <a:p>
            <a:fld id="{5B4F5413-E548-45A8-B9DD-11B71454D5CA}" type="slidenum">
              <a:rPr lang="en-US" b="1" smtClean="0"/>
              <a:pPr/>
              <a:t>5</a:t>
            </a:fld>
            <a:endParaRPr lang="en-US" b="1" dirty="0"/>
          </a:p>
        </p:txBody>
      </p:sp>
    </p:spTree>
    <p:extLst>
      <p:ext uri="{BB962C8B-B14F-4D97-AF65-F5344CB8AC3E}">
        <p14:creationId xmlns:p14="http://schemas.microsoft.com/office/powerpoint/2010/main" val="269066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FB0DBE-806D-BFEC-6471-3C4FA74C9A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1384" y="836713"/>
            <a:ext cx="10873208" cy="5400600"/>
          </a:xfrm>
        </p:spPr>
      </p:pic>
      <p:sp>
        <p:nvSpPr>
          <p:cNvPr id="8" name="Date Placeholder 7">
            <a:extLst>
              <a:ext uri="{FF2B5EF4-FFF2-40B4-BE49-F238E27FC236}">
                <a16:creationId xmlns:a16="http://schemas.microsoft.com/office/drawing/2014/main" id="{33D9D5CE-D501-437E-94FB-5429EB2117D0}"/>
              </a:ext>
            </a:extLst>
          </p:cNvPr>
          <p:cNvSpPr>
            <a:spLocks noGrp="1"/>
          </p:cNvSpPr>
          <p:nvPr>
            <p:ph type="dt" sz="half" idx="10"/>
          </p:nvPr>
        </p:nvSpPr>
        <p:spPr/>
        <p:txBody>
          <a:bodyPr/>
          <a:lstStyle/>
          <a:p>
            <a:r>
              <a:rPr lang="en-US" sz="1000" b="1" dirty="0"/>
              <a:t>VI Semester, Department of CSE, RNSIT</a:t>
            </a:r>
          </a:p>
        </p:txBody>
      </p:sp>
      <p:sp>
        <p:nvSpPr>
          <p:cNvPr id="7" name="Footer Placeholder 6">
            <a:extLst>
              <a:ext uri="{FF2B5EF4-FFF2-40B4-BE49-F238E27FC236}">
                <a16:creationId xmlns:a16="http://schemas.microsoft.com/office/drawing/2014/main" id="{1B6A0277-3ABD-406C-9A7E-9C6FB5EA279B}"/>
              </a:ext>
            </a:extLst>
          </p:cNvPr>
          <p:cNvSpPr>
            <a:spLocks noGrp="1"/>
          </p:cNvSpPr>
          <p:nvPr>
            <p:ph type="ftr" sz="quarter" idx="11"/>
          </p:nvPr>
        </p:nvSpPr>
        <p:spPr/>
        <p:txBody>
          <a:bodyPr/>
          <a:lstStyle/>
          <a:p>
            <a:r>
              <a:rPr lang="en-US" sz="1000" b="1" dirty="0"/>
              <a:t>2021 - 2022</a:t>
            </a:r>
          </a:p>
        </p:txBody>
      </p:sp>
      <p:sp>
        <p:nvSpPr>
          <p:cNvPr id="2" name="Slide Number Placeholder 1">
            <a:extLst>
              <a:ext uri="{FF2B5EF4-FFF2-40B4-BE49-F238E27FC236}">
                <a16:creationId xmlns:a16="http://schemas.microsoft.com/office/drawing/2014/main" id="{A10D85D3-EAD9-4C96-869F-7DA3C3441C3B}"/>
              </a:ext>
            </a:extLst>
          </p:cNvPr>
          <p:cNvSpPr>
            <a:spLocks noGrp="1"/>
          </p:cNvSpPr>
          <p:nvPr>
            <p:ph type="sldNum" sz="quarter" idx="12"/>
          </p:nvPr>
        </p:nvSpPr>
        <p:spPr/>
        <p:txBody>
          <a:bodyPr/>
          <a:lstStyle/>
          <a:p>
            <a:fld id="{5B4F5413-E548-45A8-B9DD-11B71454D5CA}" type="slidenum">
              <a:rPr lang="en-US" b="1" smtClean="0"/>
              <a:pPr/>
              <a:t>6</a:t>
            </a:fld>
            <a:endParaRPr lang="en-US" b="1" dirty="0"/>
          </a:p>
        </p:txBody>
      </p:sp>
      <p:sp>
        <p:nvSpPr>
          <p:cNvPr id="4" name="Title 3"/>
          <p:cNvSpPr txBox="1">
            <a:spLocks/>
          </p:cNvSpPr>
          <p:nvPr/>
        </p:nvSpPr>
        <p:spPr>
          <a:xfrm>
            <a:off x="1981200" y="152400"/>
            <a:ext cx="8229600" cy="684312"/>
          </a:xfrm>
          <a:prstGeom prst="rect">
            <a:avLst/>
          </a:prstGeom>
        </p:spPr>
        <p:txBody>
          <a:bodyPr vert="horz" anchor="b">
            <a:normAutofit fontScale="975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IN" sz="3200" b="1" dirty="0">
                <a:solidFill>
                  <a:schemeClr val="accent1">
                    <a:lumMod val="75000"/>
                  </a:schemeClr>
                </a:solidFill>
                <a:latin typeface="Times New Roman" pitchFamily="18" charset="0"/>
                <a:cs typeface="Times New Roman" pitchFamily="18" charset="0"/>
              </a:rPr>
              <a:t>LITERATURE</a:t>
            </a:r>
            <a:r>
              <a:rPr lang="en-IN" sz="3200" b="1" dirty="0">
                <a:solidFill>
                  <a:schemeClr val="accent1"/>
                </a:solidFill>
                <a:latin typeface="Times New Roman" pitchFamily="18" charset="0"/>
                <a:cs typeface="Times New Roman" pitchFamily="18" charset="0"/>
              </a:rPr>
              <a:t> </a:t>
            </a:r>
            <a:r>
              <a:rPr lang="en-IN" sz="3200" b="1" dirty="0">
                <a:solidFill>
                  <a:schemeClr val="accent1">
                    <a:lumMod val="75000"/>
                  </a:schemeClr>
                </a:solidFill>
                <a:latin typeface="Times New Roman" pitchFamily="18" charset="0"/>
                <a:cs typeface="Times New Roman" pitchFamily="18" charset="0"/>
              </a:rPr>
              <a:t>SURVEY</a:t>
            </a:r>
          </a:p>
        </p:txBody>
      </p:sp>
    </p:spTree>
    <p:extLst>
      <p:ext uri="{BB962C8B-B14F-4D97-AF65-F5344CB8AC3E}">
        <p14:creationId xmlns:p14="http://schemas.microsoft.com/office/powerpoint/2010/main" val="159045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46036"/>
            <a:ext cx="7467600" cy="786569"/>
          </a:xfrm>
        </p:spPr>
        <p:txBody>
          <a:bodyPr>
            <a:normAutofit fontScale="90000"/>
          </a:bodyPr>
          <a:lstStyle/>
          <a:p>
            <a:pPr algn="ctr"/>
            <a:r>
              <a:rPr lang="en-IN" sz="3200" b="1" dirty="0">
                <a:solidFill>
                  <a:schemeClr val="accent1">
                    <a:lumMod val="75000"/>
                  </a:schemeClr>
                </a:solidFill>
                <a:latin typeface="Arial Rounded MT Bold" panose="020F0704030504030204" pitchFamily="34" charset="0"/>
                <a:cs typeface="Times New Roman" pitchFamily="18" charset="0"/>
              </a:rPr>
              <a:t>REQUIREMENTS</a:t>
            </a:r>
          </a:p>
        </p:txBody>
      </p:sp>
      <p:sp>
        <p:nvSpPr>
          <p:cNvPr id="3" name="Content Placeholder 2"/>
          <p:cNvSpPr>
            <a:spLocks noGrp="1"/>
          </p:cNvSpPr>
          <p:nvPr>
            <p:ph idx="1"/>
          </p:nvPr>
        </p:nvSpPr>
        <p:spPr>
          <a:xfrm>
            <a:off x="359376" y="992124"/>
            <a:ext cx="11353247" cy="5245188"/>
          </a:xfrm>
        </p:spPr>
        <p:txBody>
          <a:bodyPr>
            <a:normAutofit/>
          </a:bodyPr>
          <a:lstStyle/>
          <a:p>
            <a:pPr>
              <a:buFont typeface="Wingdings" pitchFamily="2" charset="2"/>
              <a:buChar char="v"/>
            </a:pPr>
            <a:r>
              <a:rPr lang="en-IN" sz="1800" i="1" u="sng" dirty="0">
                <a:latin typeface="Sitka Small" panose="02000505000000020004" pitchFamily="2" charset="0"/>
                <a:cs typeface="Times New Roman" pitchFamily="18" charset="0"/>
              </a:rPr>
              <a:t>HARDWARE REQUIREMENTS</a:t>
            </a:r>
          </a:p>
          <a:p>
            <a:pPr lvl="1"/>
            <a:r>
              <a:rPr lang="en-IN" sz="1800" dirty="0">
                <a:latin typeface="Sitka Small" panose="02000505000000020004" pitchFamily="2" charset="0"/>
                <a:cs typeface="Times New Roman" pitchFamily="18" charset="0"/>
              </a:rPr>
              <a:t>Processor                     	: Any Processor above 500 MHz</a:t>
            </a:r>
          </a:p>
          <a:p>
            <a:pPr lvl="1"/>
            <a:r>
              <a:rPr lang="en-IN" sz="1800" dirty="0">
                <a:latin typeface="Sitka Small" panose="02000505000000020004" pitchFamily="2" charset="0"/>
                <a:cs typeface="Times New Roman" pitchFamily="18" charset="0"/>
              </a:rPr>
              <a:t>RAM                           	: 512Mb</a:t>
            </a:r>
          </a:p>
          <a:p>
            <a:pPr lvl="1"/>
            <a:r>
              <a:rPr lang="en-IN" sz="1800" dirty="0">
                <a:latin typeface="Sitka Small" panose="02000505000000020004" pitchFamily="2" charset="0"/>
                <a:cs typeface="Times New Roman" pitchFamily="18" charset="0"/>
              </a:rPr>
              <a:t>Hard Disk                    	: 4 GB</a:t>
            </a:r>
          </a:p>
          <a:p>
            <a:pPr lvl="1"/>
            <a:r>
              <a:rPr lang="en-IN" sz="1800" dirty="0">
                <a:latin typeface="Sitka Small" panose="02000505000000020004" pitchFamily="2" charset="0"/>
                <a:cs typeface="Times New Roman" pitchFamily="18" charset="0"/>
              </a:rPr>
              <a:t>Input device               	: Standard Keyboard and Mouse</a:t>
            </a:r>
          </a:p>
          <a:p>
            <a:pPr lvl="1"/>
            <a:r>
              <a:rPr lang="en-IN" sz="1800" dirty="0">
                <a:latin typeface="Sitka Small" panose="02000505000000020004" pitchFamily="2" charset="0"/>
                <a:cs typeface="Times New Roman" pitchFamily="18" charset="0"/>
              </a:rPr>
              <a:t>Output device          	: VGA and High Resolution Monitor</a:t>
            </a:r>
          </a:p>
          <a:p>
            <a:pPr lvl="1"/>
            <a:endParaRPr lang="en-IN" sz="1800" dirty="0">
              <a:latin typeface="Sitka Small" panose="02000505000000020004" pitchFamily="2" charset="0"/>
              <a:cs typeface="Times New Roman" pitchFamily="18" charset="0"/>
            </a:endParaRPr>
          </a:p>
          <a:p>
            <a:pPr>
              <a:buFont typeface="Wingdings" pitchFamily="2" charset="2"/>
              <a:buChar char="v"/>
            </a:pPr>
            <a:r>
              <a:rPr lang="en-IN" sz="1800" i="1" u="sng" dirty="0">
                <a:latin typeface="Sitka Small" panose="02000505000000020004" pitchFamily="2" charset="0"/>
                <a:cs typeface="Times New Roman" pitchFamily="18" charset="0"/>
              </a:rPr>
              <a:t>SOFTWARE REQUIREMENTS</a:t>
            </a:r>
          </a:p>
          <a:p>
            <a:pPr lvl="1"/>
            <a:r>
              <a:rPr lang="en-IN" sz="1800" dirty="0">
                <a:latin typeface="Sitka Small" panose="02000505000000020004" pitchFamily="2" charset="0"/>
                <a:cs typeface="Times New Roman" pitchFamily="18" charset="0"/>
              </a:rPr>
              <a:t>Operating system      	            : Windows 10 </a:t>
            </a:r>
          </a:p>
          <a:p>
            <a:pPr lvl="1"/>
            <a:r>
              <a:rPr lang="en-IN" sz="1800" dirty="0">
                <a:latin typeface="Sitka Small" panose="02000505000000020004" pitchFamily="2" charset="0"/>
                <a:cs typeface="Times New Roman" pitchFamily="18" charset="0"/>
              </a:rPr>
              <a:t>IDE                           	            : </a:t>
            </a:r>
            <a:r>
              <a:rPr lang="en-IN" sz="1800" dirty="0" err="1">
                <a:latin typeface="Sitka Small" panose="02000505000000020004" pitchFamily="2" charset="0"/>
                <a:cs typeface="Times New Roman" pitchFamily="18" charset="0"/>
              </a:rPr>
              <a:t>Jupyter</a:t>
            </a:r>
            <a:r>
              <a:rPr lang="en-IN" sz="1800" dirty="0">
                <a:latin typeface="Sitka Small" panose="02000505000000020004" pitchFamily="2" charset="0"/>
                <a:cs typeface="Times New Roman" pitchFamily="18" charset="0"/>
              </a:rPr>
              <a:t> Notebook, Google </a:t>
            </a:r>
            <a:r>
              <a:rPr lang="en-IN" sz="1800" dirty="0" err="1">
                <a:latin typeface="Sitka Small" panose="02000505000000020004" pitchFamily="2" charset="0"/>
                <a:cs typeface="Times New Roman" pitchFamily="18" charset="0"/>
              </a:rPr>
              <a:t>Colab</a:t>
            </a:r>
            <a:endParaRPr lang="en-IN" sz="1800" dirty="0">
              <a:latin typeface="Sitka Small" panose="02000505000000020004" pitchFamily="2" charset="0"/>
              <a:cs typeface="Times New Roman" pitchFamily="18" charset="0"/>
            </a:endParaRPr>
          </a:p>
          <a:p>
            <a:pPr lvl="1"/>
            <a:r>
              <a:rPr lang="en-US" sz="1800" dirty="0">
                <a:latin typeface="Sitka Small" panose="02000505000000020004" pitchFamily="2" charset="0"/>
                <a:cs typeface="Times New Roman" pitchFamily="18" charset="0"/>
              </a:rPr>
              <a:t>Tools/Technologies 	            : Python, Computer Vision, </a:t>
            </a:r>
            <a:r>
              <a:rPr lang="en-US" sz="1800" dirty="0" err="1">
                <a:latin typeface="Sitka Small" panose="02000505000000020004" pitchFamily="2" charset="0"/>
                <a:cs typeface="Times New Roman" pitchFamily="18" charset="0"/>
              </a:rPr>
              <a:t>OpenCv</a:t>
            </a:r>
            <a:r>
              <a:rPr lang="en-US" sz="1800" dirty="0">
                <a:latin typeface="Sitka Small" panose="02000505000000020004" pitchFamily="2" charset="0"/>
                <a:cs typeface="Times New Roman" pitchFamily="18" charset="0"/>
              </a:rPr>
              <a:t>, </a:t>
            </a:r>
            <a:r>
              <a:rPr lang="en-US" sz="1800" dirty="0" err="1">
                <a:latin typeface="Sitka Small" panose="02000505000000020004" pitchFamily="2" charset="0"/>
                <a:cs typeface="Times New Roman" pitchFamily="18" charset="0"/>
              </a:rPr>
              <a:t>Keras</a:t>
            </a:r>
            <a:r>
              <a:rPr lang="en-US" sz="1800" dirty="0">
                <a:latin typeface="Sitka Small" panose="02000505000000020004" pitchFamily="2" charset="0"/>
                <a:cs typeface="Times New Roman" pitchFamily="18" charset="0"/>
              </a:rPr>
              <a:t> API, </a:t>
            </a:r>
            <a:r>
              <a:rPr lang="en-US" sz="1800" dirty="0" err="1">
                <a:latin typeface="Sitka Small" panose="02000505000000020004" pitchFamily="2" charset="0"/>
                <a:cs typeface="Times New Roman" pitchFamily="18" charset="0"/>
              </a:rPr>
              <a:t>Numpy</a:t>
            </a:r>
            <a:r>
              <a:rPr lang="en-US" sz="1800" dirty="0">
                <a:latin typeface="Sitka Small" panose="02000505000000020004" pitchFamily="2" charset="0"/>
                <a:cs typeface="Times New Roman" pitchFamily="18" charset="0"/>
              </a:rPr>
              <a:t> library</a:t>
            </a:r>
            <a:endParaRPr lang="en-IN" sz="1800" dirty="0">
              <a:latin typeface="Sitka Small" panose="02000505000000020004" pitchFamily="2" charset="0"/>
              <a:cs typeface="Times New Roman" pitchFamily="18" charset="0"/>
            </a:endParaRPr>
          </a:p>
          <a:p>
            <a:pPr marL="457200" lvl="1" indent="0">
              <a:buNone/>
            </a:pPr>
            <a:endParaRPr lang="en-US" sz="1800" dirty="0">
              <a:latin typeface="Sitka Small" panose="02000505000000020004" pitchFamily="2" charset="0"/>
              <a:cs typeface="Times New Roman" pitchFamily="18" charset="0"/>
            </a:endParaRPr>
          </a:p>
          <a:p>
            <a:pPr lvl="1">
              <a:buFont typeface="Wingdings" pitchFamily="2" charset="2"/>
              <a:buChar char="v"/>
            </a:pPr>
            <a:endParaRPr lang="en-IN" sz="1800" dirty="0">
              <a:latin typeface="Sitka Small" panose="02000505000000020004" pitchFamily="2" charset="0"/>
              <a:cs typeface="Times New Roman" pitchFamily="18" charset="0"/>
            </a:endParaRPr>
          </a:p>
        </p:txBody>
      </p:sp>
      <p:sp>
        <p:nvSpPr>
          <p:cNvPr id="5" name="Date Placeholder 4">
            <a:extLst>
              <a:ext uri="{FF2B5EF4-FFF2-40B4-BE49-F238E27FC236}">
                <a16:creationId xmlns:a16="http://schemas.microsoft.com/office/drawing/2014/main" id="{3055E591-C18D-425A-AAC9-A7B8DDE5C8BB}"/>
              </a:ext>
            </a:extLst>
          </p:cNvPr>
          <p:cNvSpPr>
            <a:spLocks noGrp="1"/>
          </p:cNvSpPr>
          <p:nvPr>
            <p:ph type="dt" sz="half" idx="10"/>
          </p:nvPr>
        </p:nvSpPr>
        <p:spPr>
          <a:xfrm>
            <a:off x="191344" y="6369160"/>
            <a:ext cx="3255039" cy="214520"/>
          </a:xfrm>
        </p:spPr>
        <p:txBody>
          <a:bodyPr/>
          <a:lstStyle/>
          <a:p>
            <a:r>
              <a:rPr lang="en-US" b="1" dirty="0"/>
              <a:t>VI Semester, Department of CSE, RNSIT</a:t>
            </a:r>
          </a:p>
        </p:txBody>
      </p:sp>
      <p:sp>
        <p:nvSpPr>
          <p:cNvPr id="4" name="Footer Placeholder 3">
            <a:extLst>
              <a:ext uri="{FF2B5EF4-FFF2-40B4-BE49-F238E27FC236}">
                <a16:creationId xmlns:a16="http://schemas.microsoft.com/office/drawing/2014/main" id="{F07D3F4B-99EC-490F-B7F2-3CD7EFAB9616}"/>
              </a:ext>
            </a:extLst>
          </p:cNvPr>
          <p:cNvSpPr>
            <a:spLocks noGrp="1"/>
          </p:cNvSpPr>
          <p:nvPr>
            <p:ph type="ftr" sz="quarter" idx="11"/>
          </p:nvPr>
        </p:nvSpPr>
        <p:spPr>
          <a:xfrm>
            <a:off x="5290767" y="6296831"/>
            <a:ext cx="5901189" cy="320040"/>
          </a:xfrm>
        </p:spPr>
        <p:txBody>
          <a:bodyPr/>
          <a:lstStyle/>
          <a:p>
            <a:r>
              <a:rPr lang="en-US" b="1" dirty="0"/>
              <a:t>2021 - 2022</a:t>
            </a:r>
          </a:p>
        </p:txBody>
      </p:sp>
      <p:sp>
        <p:nvSpPr>
          <p:cNvPr id="7" name="Slide Number Placeholder 6">
            <a:extLst>
              <a:ext uri="{FF2B5EF4-FFF2-40B4-BE49-F238E27FC236}">
                <a16:creationId xmlns:a16="http://schemas.microsoft.com/office/drawing/2014/main" id="{5FE7CFFF-CD13-4F2E-A803-A2A984D354C1}"/>
              </a:ext>
            </a:extLst>
          </p:cNvPr>
          <p:cNvSpPr>
            <a:spLocks noGrp="1"/>
          </p:cNvSpPr>
          <p:nvPr>
            <p:ph type="sldNum" sz="quarter" idx="12"/>
          </p:nvPr>
        </p:nvSpPr>
        <p:spPr/>
        <p:txBody>
          <a:bodyPr/>
          <a:lstStyle/>
          <a:p>
            <a:fld id="{5B4F5413-E548-45A8-B9DD-11B71454D5CA}"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5760" y="74179"/>
            <a:ext cx="3932237" cy="648072"/>
          </a:xfrm>
        </p:spPr>
        <p:txBody>
          <a:bodyPr>
            <a:noAutofit/>
          </a:bodyPr>
          <a:lstStyle/>
          <a:p>
            <a:pPr algn="ctr"/>
            <a:r>
              <a:rPr lang="en-US" sz="3200" b="1" u="sng" dirty="0">
                <a:solidFill>
                  <a:schemeClr val="tx1">
                    <a:lumMod val="75000"/>
                    <a:lumOff val="25000"/>
                  </a:schemeClr>
                </a:solidFill>
                <a:latin typeface="Times New Roman" pitchFamily="18" charset="0"/>
                <a:cs typeface="Times New Roman" pitchFamily="18" charset="0"/>
              </a:rPr>
              <a:t>PROJECT FLOW</a:t>
            </a:r>
          </a:p>
        </p:txBody>
      </p:sp>
      <p:sp>
        <p:nvSpPr>
          <p:cNvPr id="7" name="Text Placeholder 6"/>
          <p:cNvSpPr>
            <a:spLocks noGrp="1"/>
          </p:cNvSpPr>
          <p:nvPr>
            <p:ph type="body" sz="half" idx="2"/>
          </p:nvPr>
        </p:nvSpPr>
        <p:spPr>
          <a:xfrm>
            <a:off x="47328" y="798537"/>
            <a:ext cx="3932237" cy="5767089"/>
          </a:xfrm>
        </p:spPr>
        <p:txBody>
          <a:bodyPr>
            <a:normAutofit/>
          </a:bodyPr>
          <a:lstStyle/>
          <a:p>
            <a:r>
              <a:rPr lang="en-IN" sz="1400" b="1" dirty="0">
                <a:solidFill>
                  <a:schemeClr val="bg1"/>
                </a:solidFill>
              </a:rPr>
              <a:t>The data set for this research was taken from Kaggle. It has 918 rows and 7 column’s.</a:t>
            </a:r>
          </a:p>
          <a:p>
            <a:pPr marL="285750" indent="-285750">
              <a:buFont typeface="Wingdings" panose="05000000000000000000" pitchFamily="2" charset="2"/>
              <a:buChar char="ü"/>
            </a:pPr>
            <a:r>
              <a:rPr lang="en-IN" sz="1400" b="1" dirty="0">
                <a:solidFill>
                  <a:schemeClr val="bg1"/>
                </a:solidFill>
              </a:rPr>
              <a:t>The significant variables that were extracted are age, </a:t>
            </a:r>
            <a:r>
              <a:rPr lang="en-IN" sz="1400" b="1" dirty="0" err="1">
                <a:solidFill>
                  <a:schemeClr val="bg1"/>
                </a:solidFill>
              </a:rPr>
              <a:t>Restingbp</a:t>
            </a:r>
            <a:r>
              <a:rPr lang="en-IN" sz="1400" b="1" dirty="0">
                <a:solidFill>
                  <a:schemeClr val="bg1"/>
                </a:solidFill>
              </a:rPr>
              <a:t>, Cholesterol, </a:t>
            </a:r>
            <a:r>
              <a:rPr lang="en-IN" sz="1400" b="1" dirty="0" err="1">
                <a:solidFill>
                  <a:schemeClr val="bg1"/>
                </a:solidFill>
              </a:rPr>
              <a:t>FastingBS</a:t>
            </a:r>
            <a:r>
              <a:rPr lang="en-IN" sz="1400" b="1" dirty="0">
                <a:solidFill>
                  <a:schemeClr val="bg1"/>
                </a:solidFill>
              </a:rPr>
              <a:t>, </a:t>
            </a:r>
            <a:r>
              <a:rPr lang="en-IN" sz="1400" b="1" dirty="0" err="1">
                <a:solidFill>
                  <a:schemeClr val="bg1"/>
                </a:solidFill>
              </a:rPr>
              <a:t>MaxHr</a:t>
            </a:r>
            <a:r>
              <a:rPr lang="en-IN" sz="1400" b="1" dirty="0">
                <a:solidFill>
                  <a:schemeClr val="bg1"/>
                </a:solidFill>
              </a:rPr>
              <a:t>, </a:t>
            </a:r>
            <a:r>
              <a:rPr lang="en-IN" sz="1400" b="1" dirty="0" err="1">
                <a:solidFill>
                  <a:schemeClr val="bg1"/>
                </a:solidFill>
              </a:rPr>
              <a:t>Oldpeak</a:t>
            </a:r>
            <a:r>
              <a:rPr lang="en-IN" sz="1400" b="1" dirty="0">
                <a:solidFill>
                  <a:schemeClr val="bg1"/>
                </a:solidFill>
              </a:rPr>
              <a:t>. These are considered as the input variables</a:t>
            </a:r>
          </a:p>
          <a:p>
            <a:pPr marL="285750" indent="-285750">
              <a:buFont typeface="Wingdings" panose="05000000000000000000" pitchFamily="2" charset="2"/>
              <a:buChar char="ü"/>
            </a:pPr>
            <a:r>
              <a:rPr lang="en-IN" sz="1400" b="1" dirty="0">
                <a:solidFill>
                  <a:schemeClr val="bg1"/>
                </a:solidFill>
              </a:rPr>
              <a:t>We are collecting all the numerical features basically of type int64 and float64. Also, with the categorical features of type strings</a:t>
            </a:r>
          </a:p>
          <a:p>
            <a:pPr marL="285750" indent="-285750">
              <a:buFont typeface="Wingdings" panose="05000000000000000000" pitchFamily="2" charset="2"/>
              <a:buChar char="ü"/>
            </a:pPr>
            <a:r>
              <a:rPr lang="en-IN" sz="1400" b="1" dirty="0">
                <a:solidFill>
                  <a:schemeClr val="bg1"/>
                </a:solidFill>
              </a:rPr>
              <a:t>The target variable is the value either 0 or 1 which indicates presence of disease or not</a:t>
            </a:r>
          </a:p>
          <a:p>
            <a:pPr marL="285750" indent="-285750">
              <a:buFont typeface="Wingdings" panose="05000000000000000000" pitchFamily="2" charset="2"/>
              <a:buChar char="ü"/>
            </a:pPr>
            <a:r>
              <a:rPr lang="en-IN" sz="1400" b="1" dirty="0">
                <a:solidFill>
                  <a:schemeClr val="bg1"/>
                </a:solidFill>
              </a:rPr>
              <a:t>To build the model, we have to do normalization and scaling and later we do model fitting</a:t>
            </a:r>
          </a:p>
          <a:p>
            <a:pPr marL="285750" indent="-285750">
              <a:buFont typeface="Wingdings" panose="05000000000000000000" pitchFamily="2" charset="2"/>
              <a:buChar char="ü"/>
            </a:pPr>
            <a:r>
              <a:rPr lang="en-IN" sz="1400" b="1" dirty="0">
                <a:solidFill>
                  <a:schemeClr val="bg1"/>
                </a:solidFill>
              </a:rPr>
              <a:t>Once the model is trained, different model is tested against the input for the result.</a:t>
            </a:r>
          </a:p>
          <a:p>
            <a:pPr marL="285750" indent="-285750">
              <a:buFont typeface="Wingdings" panose="05000000000000000000" pitchFamily="2" charset="2"/>
              <a:buChar char="ü"/>
            </a:pPr>
            <a:r>
              <a:rPr lang="en-IN" sz="1400" b="1" dirty="0">
                <a:solidFill>
                  <a:schemeClr val="bg1"/>
                </a:solidFill>
              </a:rPr>
              <a:t>The accuracy of the models are also tested.</a:t>
            </a:r>
          </a:p>
          <a:p>
            <a:endParaRPr lang="en-IN" sz="1400" b="1" dirty="0">
              <a:solidFill>
                <a:schemeClr val="bg1"/>
              </a:solidFill>
            </a:endParaRPr>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b="1" dirty="0"/>
              <a:t>VI Semester, Department of CSE, RNSIT</a:t>
            </a:r>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dirty="0"/>
              <a:t>2021 - 2022</a:t>
            </a:r>
          </a:p>
        </p:txBody>
      </p:sp>
      <p:sp>
        <p:nvSpPr>
          <p:cNvPr id="3" name="Slide Number Placeholder 2">
            <a:extLst>
              <a:ext uri="{FF2B5EF4-FFF2-40B4-BE49-F238E27FC236}">
                <a16:creationId xmlns:a16="http://schemas.microsoft.com/office/drawing/2014/main" id="{CF9E3B61-6F68-4FD8-94BB-A850856433F6}"/>
              </a:ext>
            </a:extLst>
          </p:cNvPr>
          <p:cNvSpPr>
            <a:spLocks noGrp="1"/>
          </p:cNvSpPr>
          <p:nvPr>
            <p:ph type="sldNum" sz="quarter" idx="12"/>
          </p:nvPr>
        </p:nvSpPr>
        <p:spPr/>
        <p:txBody>
          <a:bodyPr/>
          <a:lstStyle/>
          <a:p>
            <a:fld id="{5B4F5413-E548-45A8-B9DD-11B71454D5CA}" type="slidenum">
              <a:rPr lang="en-US" smtClean="0"/>
              <a:pPr/>
              <a:t>8</a:t>
            </a:fld>
            <a:endParaRPr lang="en-US" dirty="0"/>
          </a:p>
        </p:txBody>
      </p:sp>
      <p:sp>
        <p:nvSpPr>
          <p:cNvPr id="9" name="Content Placeholder 2">
            <a:extLst>
              <a:ext uri="{FF2B5EF4-FFF2-40B4-BE49-F238E27FC236}">
                <a16:creationId xmlns:a16="http://schemas.microsoft.com/office/drawing/2014/main" id="{B5F54E7E-0CB3-497B-98EB-74178BF12B55}"/>
              </a:ext>
            </a:extLst>
          </p:cNvPr>
          <p:cNvSpPr txBox="1">
            <a:spLocks/>
          </p:cNvSpPr>
          <p:nvPr/>
        </p:nvSpPr>
        <p:spPr>
          <a:xfrm>
            <a:off x="515380" y="992124"/>
            <a:ext cx="11161240" cy="517318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ü"/>
            </a:pPr>
            <a:endParaRPr lang="en-US" b="1" dirty="0">
              <a:latin typeface="Times New Roman" pitchFamily="18" charset="0"/>
              <a:cs typeface="Times New Roman" pitchFamily="18" charset="0"/>
            </a:endParaRPr>
          </a:p>
        </p:txBody>
      </p:sp>
      <p:pic>
        <p:nvPicPr>
          <p:cNvPr id="10" name="Picture 9">
            <a:extLst>
              <a:ext uri="{FF2B5EF4-FFF2-40B4-BE49-F238E27FC236}">
                <a16:creationId xmlns:a16="http://schemas.microsoft.com/office/drawing/2014/main" id="{CA45F1FF-C629-A13B-24B5-659672750708}"/>
              </a:ext>
            </a:extLst>
          </p:cNvPr>
          <p:cNvPicPr>
            <a:picLocks noChangeAspect="1"/>
          </p:cNvPicPr>
          <p:nvPr/>
        </p:nvPicPr>
        <p:blipFill rotWithShape="1">
          <a:blip r:embed="rId3">
            <a:extLst>
              <a:ext uri="{28A0092B-C50C-407E-A947-70E740481C1C}">
                <a14:useLocalDpi xmlns:a14="http://schemas.microsoft.com/office/drawing/2010/main" val="0"/>
              </a:ext>
            </a:extLst>
          </a:blip>
          <a:srcRect l="12803" t="17451" r="12803"/>
          <a:stretch/>
        </p:blipFill>
        <p:spPr>
          <a:xfrm>
            <a:off x="4295800" y="798537"/>
            <a:ext cx="4752529" cy="5661248"/>
          </a:xfrm>
          <a:prstGeom prst="rect">
            <a:avLst/>
          </a:prstGeom>
        </p:spPr>
      </p:pic>
      <p:pic>
        <p:nvPicPr>
          <p:cNvPr id="12" name="Picture 11">
            <a:extLst>
              <a:ext uri="{FF2B5EF4-FFF2-40B4-BE49-F238E27FC236}">
                <a16:creationId xmlns:a16="http://schemas.microsoft.com/office/drawing/2014/main" id="{E2C7F2E8-EAE4-17DF-084D-9696D4290DA0}"/>
              </a:ext>
            </a:extLst>
          </p:cNvPr>
          <p:cNvPicPr>
            <a:picLocks noChangeAspect="1"/>
          </p:cNvPicPr>
          <p:nvPr/>
        </p:nvPicPr>
        <p:blipFill rotWithShape="1">
          <a:blip r:embed="rId4">
            <a:extLst>
              <a:ext uri="{28A0092B-C50C-407E-A947-70E740481C1C}">
                <a14:useLocalDpi xmlns:a14="http://schemas.microsoft.com/office/drawing/2010/main" val="0"/>
              </a:ext>
            </a:extLst>
          </a:blip>
          <a:srcRect l="22001" t="19551" r="15001" b="40550"/>
          <a:stretch/>
        </p:blipFill>
        <p:spPr>
          <a:xfrm>
            <a:off x="9041926" y="1052736"/>
            <a:ext cx="2742706" cy="43924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592" y="496989"/>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DETAILED DESIGN</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dirty="0"/>
              <a:t>VI Semester, Department of ISE, RNSIT</a:t>
            </a:r>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2021 - 2022</a:t>
            </a:r>
            <a:endParaRPr lang="en-US" dirty="0"/>
          </a:p>
        </p:txBody>
      </p:sp>
      <p:sp>
        <p:nvSpPr>
          <p:cNvPr id="3" name="Slide Number Placeholder 2">
            <a:extLst>
              <a:ext uri="{FF2B5EF4-FFF2-40B4-BE49-F238E27FC236}">
                <a16:creationId xmlns:a16="http://schemas.microsoft.com/office/drawing/2014/main" id="{ADDD09B3-3028-473B-9357-1EA21BF6A6BD}"/>
              </a:ext>
            </a:extLst>
          </p:cNvPr>
          <p:cNvSpPr>
            <a:spLocks noGrp="1"/>
          </p:cNvSpPr>
          <p:nvPr>
            <p:ph type="sldNum" sz="quarter" idx="12"/>
          </p:nvPr>
        </p:nvSpPr>
        <p:spPr/>
        <p:txBody>
          <a:bodyPr/>
          <a:lstStyle/>
          <a:p>
            <a:fld id="{5B4F5413-E548-45A8-B9DD-11B71454D5CA}" type="slidenum">
              <a:rPr lang="en-US" smtClean="0"/>
              <a:pPr/>
              <a:t>9</a:t>
            </a:fld>
            <a:endParaRPr lang="en-US" dirty="0"/>
          </a:p>
        </p:txBody>
      </p:sp>
      <p:sp>
        <p:nvSpPr>
          <p:cNvPr id="9" name="Content Placeholder 2">
            <a:extLst>
              <a:ext uri="{FF2B5EF4-FFF2-40B4-BE49-F238E27FC236}">
                <a16:creationId xmlns:a16="http://schemas.microsoft.com/office/drawing/2014/main" id="{B5F54E7E-0CB3-497B-98EB-74178BF12B55}"/>
              </a:ext>
            </a:extLst>
          </p:cNvPr>
          <p:cNvSpPr txBox="1">
            <a:spLocks/>
          </p:cNvSpPr>
          <p:nvPr/>
        </p:nvSpPr>
        <p:spPr>
          <a:xfrm>
            <a:off x="335878" y="992124"/>
            <a:ext cx="11304738" cy="517318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b="1" cap="small" dirty="0">
                <a:latin typeface="Times New Roman" pitchFamily="18" charset="0"/>
                <a:cs typeface="Times New Roman" pitchFamily="18" charset="0"/>
              </a:rPr>
              <a:t>     models deployed</a:t>
            </a:r>
            <a:endParaRPr lang="en-US" sz="1700" dirty="0">
              <a:latin typeface="Times New Roman" pitchFamily="18" charset="0"/>
              <a:cs typeface="Times New Roman" pitchFamily="18" charset="0"/>
            </a:endParaRPr>
          </a:p>
          <a:p>
            <a:pPr lvl="2"/>
            <a:r>
              <a:rPr lang="en-US" sz="1700" dirty="0">
                <a:latin typeface="Times New Roman" pitchFamily="18" charset="0"/>
                <a:cs typeface="Times New Roman" pitchFamily="18" charset="0"/>
              </a:rPr>
              <a:t>Logistic Regression</a:t>
            </a:r>
          </a:p>
          <a:p>
            <a:pPr lvl="2"/>
            <a:r>
              <a:rPr lang="en-US" sz="1700" dirty="0">
                <a:latin typeface="Times New Roman" pitchFamily="18" charset="0"/>
                <a:cs typeface="Times New Roman" pitchFamily="18" charset="0"/>
              </a:rPr>
              <a:t>KNN Classification</a:t>
            </a:r>
          </a:p>
          <a:p>
            <a:pPr lvl="2"/>
            <a:r>
              <a:rPr lang="en-US" sz="1700" dirty="0">
                <a:latin typeface="Times New Roman" pitchFamily="18" charset="0"/>
                <a:cs typeface="Times New Roman" pitchFamily="18" charset="0"/>
              </a:rPr>
              <a:t>Decision Tree</a:t>
            </a:r>
          </a:p>
          <a:p>
            <a:pPr marL="685800" lvl="2" indent="0">
              <a:buNone/>
            </a:pPr>
            <a:endParaRPr lang="en-US" sz="1700" dirty="0">
              <a:latin typeface="Times New Roman" pitchFamily="18" charset="0"/>
              <a:cs typeface="Times New Roman" pitchFamily="18" charset="0"/>
            </a:endParaRPr>
          </a:p>
          <a:p>
            <a:pPr marL="342900" lvl="2" indent="-342900">
              <a:buFont typeface="+mj-lt"/>
              <a:buAutoNum type="arabicPeriod"/>
            </a:pPr>
            <a:r>
              <a:rPr lang="en-IN" sz="1700" dirty="0">
                <a:latin typeface="Times New Roman" pitchFamily="18" charset="0"/>
                <a:cs typeface="Times New Roman" pitchFamily="18" charset="0"/>
              </a:rPr>
              <a:t>  Logistic Regression</a:t>
            </a:r>
          </a:p>
          <a:p>
            <a:pPr marL="628650" lvl="3" indent="-285750"/>
            <a:r>
              <a:rPr lang="en-US" sz="1700" dirty="0">
                <a:latin typeface="Times New Roman" pitchFamily="18" charset="0"/>
                <a:cs typeface="Times New Roman" pitchFamily="18" charset="0"/>
              </a:rPr>
              <a:t>It predicts a dependent variable based on one or more set of independent variables to predict the outcomes.</a:t>
            </a:r>
          </a:p>
          <a:p>
            <a:pPr marL="628650" lvl="3" indent="-285750"/>
            <a:r>
              <a:rPr lang="en-US" sz="1700" dirty="0">
                <a:latin typeface="Times New Roman" pitchFamily="18" charset="0"/>
                <a:cs typeface="Times New Roman" pitchFamily="18" charset="0"/>
              </a:rPr>
              <a:t>It can be used for both binary classification and multi-class classification </a:t>
            </a:r>
          </a:p>
          <a:p>
            <a:pPr marL="628650" lvl="3" indent="-285750"/>
            <a:r>
              <a:rPr lang="en-US" sz="1700" dirty="0">
                <a:latin typeface="Times New Roman" pitchFamily="18" charset="0"/>
                <a:cs typeface="Times New Roman" pitchFamily="18" charset="0"/>
              </a:rPr>
              <a:t>The LR model is trained with splitting condition and tested with test data for prediction. The algorithm results in 1 for presence and 0 in </a:t>
            </a:r>
            <a:r>
              <a:rPr lang="en-US" sz="1700" dirty="0" err="1">
                <a:latin typeface="Times New Roman" pitchFamily="18" charset="0"/>
                <a:cs typeface="Times New Roman" pitchFamily="18" charset="0"/>
              </a:rPr>
              <a:t>absense</a:t>
            </a:r>
            <a:endParaRPr lang="en-US" sz="1700" dirty="0">
              <a:latin typeface="Times New Roman" pitchFamily="18" charset="0"/>
              <a:cs typeface="Times New Roman" pitchFamily="18" charset="0"/>
            </a:endParaRPr>
          </a:p>
          <a:p>
            <a:pPr marL="0" indent="0">
              <a:buNone/>
            </a:pPr>
            <a:r>
              <a:rPr lang="en-US" sz="1700" dirty="0">
                <a:latin typeface="Times New Roman" pitchFamily="18" charset="0"/>
                <a:cs typeface="Times New Roman" pitchFamily="18" charset="0"/>
              </a:rPr>
              <a:t> 2. </a:t>
            </a:r>
            <a:r>
              <a:rPr lang="en-IN" sz="1700" dirty="0">
                <a:latin typeface="Times New Roman" pitchFamily="18" charset="0"/>
                <a:cs typeface="Times New Roman" pitchFamily="18" charset="0"/>
              </a:rPr>
              <a:t>KNN Classification </a:t>
            </a:r>
            <a:endParaRPr lang="en-IN" sz="1700" i="1" dirty="0">
              <a:latin typeface="Times New Roman" pitchFamily="18" charset="0"/>
              <a:cs typeface="Times New Roman" pitchFamily="18" charset="0"/>
            </a:endParaRPr>
          </a:p>
          <a:p>
            <a:pPr marL="285750" lvl="3" indent="-285750">
              <a:buFont typeface="Wingdings" panose="05000000000000000000" pitchFamily="2" charset="2"/>
              <a:buChar char="ü"/>
            </a:pPr>
            <a:r>
              <a:rPr lang="en-US" sz="1700" dirty="0">
                <a:latin typeface="Times New Roman" pitchFamily="18" charset="0"/>
                <a:cs typeface="Times New Roman" pitchFamily="18" charset="0"/>
              </a:rPr>
              <a:t>  K nearest neighbors classification is a type of instance based learning or non generalizing learning which stores instances of the training data. </a:t>
            </a:r>
          </a:p>
          <a:p>
            <a:pPr marL="285750" lvl="3" indent="-285750">
              <a:buFont typeface="Wingdings" panose="05000000000000000000" pitchFamily="2" charset="2"/>
              <a:buChar char="ü"/>
            </a:pPr>
            <a:r>
              <a:rPr lang="en-US" sz="1700" dirty="0">
                <a:latin typeface="Times New Roman" pitchFamily="18" charset="0"/>
                <a:cs typeface="Times New Roman" pitchFamily="18" charset="0"/>
              </a:rPr>
              <a:t>It predicts a new point by finding a predefined number of training samples closest in distance</a:t>
            </a:r>
          </a:p>
          <a:p>
            <a:pPr marL="285750" lvl="3" indent="-285750">
              <a:buFont typeface="Wingdings" panose="05000000000000000000" pitchFamily="2" charset="2"/>
              <a:buChar char="ü"/>
            </a:pPr>
            <a:r>
              <a:rPr lang="en-US" sz="1700" dirty="0">
                <a:latin typeface="Times New Roman" pitchFamily="18" charset="0"/>
                <a:cs typeface="Times New Roman" pitchFamily="18" charset="0"/>
              </a:rPr>
              <a:t>Weights can also be given for classifying a new point. In scikit learn each neighbor and can either be given uniform weight or can be given weights proportional to the inverse of the distance from the query point or a user defined weight</a:t>
            </a:r>
          </a:p>
        </p:txBody>
      </p:sp>
    </p:spTree>
    <p:extLst>
      <p:ext uri="{BB962C8B-B14F-4D97-AF65-F5344CB8AC3E}">
        <p14:creationId xmlns:p14="http://schemas.microsoft.com/office/powerpoint/2010/main" val="200212967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Face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Organic">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4.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6.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7.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Organic</Template>
  <TotalTime>4680</TotalTime>
  <Words>1982</Words>
  <Application>Microsoft Office PowerPoint</Application>
  <PresentationFormat>Widescreen</PresentationFormat>
  <Paragraphs>277</Paragraphs>
  <Slides>18</Slides>
  <Notes>9</Notes>
  <HiddenSlides>0</HiddenSlides>
  <MMClips>0</MMClips>
  <ScaleCrop>false</ScaleCrop>
  <HeadingPairs>
    <vt:vector size="6" baseType="variant">
      <vt:variant>
        <vt:lpstr>Fonts Used</vt:lpstr>
      </vt:variant>
      <vt:variant>
        <vt:i4>18</vt:i4>
      </vt:variant>
      <vt:variant>
        <vt:lpstr>Theme</vt:lpstr>
      </vt:variant>
      <vt:variant>
        <vt:i4>7</vt:i4>
      </vt:variant>
      <vt:variant>
        <vt:lpstr>Slide Titles</vt:lpstr>
      </vt:variant>
      <vt:variant>
        <vt:i4>18</vt:i4>
      </vt:variant>
    </vt:vector>
  </HeadingPairs>
  <TitlesOfParts>
    <vt:vector size="43" baseType="lpstr">
      <vt:lpstr>Arial</vt:lpstr>
      <vt:lpstr>Arial Black</vt:lpstr>
      <vt:lpstr>Arial Rounded MT Bold</vt:lpstr>
      <vt:lpstr>Bahnschrift SemiBold</vt:lpstr>
      <vt:lpstr>Calibri</vt:lpstr>
      <vt:lpstr>Calibri Light</vt:lpstr>
      <vt:lpstr>Century Schoolbook</vt:lpstr>
      <vt:lpstr>Courier New</vt:lpstr>
      <vt:lpstr>Garamond</vt:lpstr>
      <vt:lpstr>Gill Sans MT</vt:lpstr>
      <vt:lpstr>Sitka Small</vt:lpstr>
      <vt:lpstr>Times New Roman</vt:lpstr>
      <vt:lpstr>Trebuchet MS</vt:lpstr>
      <vt:lpstr>Tw Cen MT</vt:lpstr>
      <vt:lpstr>Tw Cen MT Condensed</vt:lpstr>
      <vt:lpstr>Wingdings</vt:lpstr>
      <vt:lpstr>Wingdings 2</vt:lpstr>
      <vt:lpstr>Wingdings 3</vt:lpstr>
      <vt:lpstr>Organic</vt:lpstr>
      <vt:lpstr>Facet</vt:lpstr>
      <vt:lpstr>1_Organic</vt:lpstr>
      <vt:lpstr>Retrospect</vt:lpstr>
      <vt:lpstr>Parcel</vt:lpstr>
      <vt:lpstr>Integral</vt:lpstr>
      <vt:lpstr>View</vt:lpstr>
      <vt:lpstr>HEART DISEASE PREDICTION </vt:lpstr>
      <vt:lpstr>AGENDA</vt:lpstr>
      <vt:lpstr>ABSTRACT </vt:lpstr>
      <vt:lpstr>ABOUT THE COMPANY</vt:lpstr>
      <vt:lpstr>INTRODUCTION </vt:lpstr>
      <vt:lpstr>PowerPoint Presentation</vt:lpstr>
      <vt:lpstr>REQUIREMENTS</vt:lpstr>
      <vt:lpstr>PROJECT FLOW</vt:lpstr>
      <vt:lpstr>DETAILED DESIGN </vt:lpstr>
      <vt:lpstr>IMPLEMENTATION</vt:lpstr>
      <vt:lpstr>IMPLEMENTATION</vt:lpstr>
      <vt:lpstr>RESULTS </vt:lpstr>
      <vt:lpstr>RESULTS </vt:lpstr>
      <vt:lpstr>CONCLUSIONS</vt:lpstr>
      <vt:lpstr>FUTURE ENHANCEMENTS</vt:lpstr>
      <vt:lpstr>PowerPoint Presentation</vt:lpstr>
      <vt:lpstr>Question and Answer</vt:lpstr>
      <vt:lpstr>THANK YOU</vt:lpstr>
    </vt:vector>
  </TitlesOfParts>
  <Company>DARSHAN SATHYA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DARSHAN SATHYA</dc:creator>
  <cp:lastModifiedBy>1RN19CS027 BALESH S</cp:lastModifiedBy>
  <cp:revision>323</cp:revision>
  <dcterms:created xsi:type="dcterms:W3CDTF">2015-10-29T14:36:38Z</dcterms:created>
  <dcterms:modified xsi:type="dcterms:W3CDTF">2022-05-25T04:45:07Z</dcterms:modified>
</cp:coreProperties>
</file>